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82" r:id="rId6"/>
    <p:sldId id="275" r:id="rId7"/>
    <p:sldId id="276" r:id="rId8"/>
    <p:sldId id="279" r:id="rId9"/>
    <p:sldId id="259" r:id="rId10"/>
    <p:sldId id="277" r:id="rId11"/>
    <p:sldId id="260" r:id="rId12"/>
    <p:sldId id="261" r:id="rId13"/>
    <p:sldId id="278" r:id="rId14"/>
    <p:sldId id="262" r:id="rId15"/>
    <p:sldId id="263" r:id="rId16"/>
    <p:sldId id="256" r:id="rId17"/>
    <p:sldId id="264" r:id="rId18"/>
    <p:sldId id="265" r:id="rId19"/>
    <p:sldId id="266" r:id="rId20"/>
    <p:sldId id="267" r:id="rId21"/>
    <p:sldId id="268" r:id="rId22"/>
    <p:sldId id="271" r:id="rId23"/>
    <p:sldId id="280" r:id="rId24"/>
    <p:sldId id="27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p:cViewPr varScale="1">
        <p:scale>
          <a:sx n="127" d="100"/>
          <a:sy n="127" d="100"/>
        </p:scale>
        <p:origin x="1032"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D5AFEC3-6903-4A45-A6E6-827A3F4371D6}" type="datetimeFigureOut">
              <a:rPr lang="en-GB" smtClean="0"/>
              <a:t>20/06/2022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887CA2-4DB8-4E05-B71A-667F4EF188C5}" type="slidenum">
              <a:rPr lang="en-GB" smtClean="0"/>
              <a:t>‹#›</a:t>
            </a:fld>
            <a:endParaRPr lang="en-GB"/>
          </a:p>
        </p:txBody>
      </p:sp>
    </p:spTree>
    <p:extLst>
      <p:ext uri="{BB962C8B-B14F-4D97-AF65-F5344CB8AC3E}">
        <p14:creationId xmlns:p14="http://schemas.microsoft.com/office/powerpoint/2010/main" val="1870618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D5AFEC3-6903-4A45-A6E6-827A3F4371D6}" type="datetimeFigureOut">
              <a:rPr lang="en-GB" smtClean="0"/>
              <a:t>20/06/2022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887CA2-4DB8-4E05-B71A-667F4EF188C5}" type="slidenum">
              <a:rPr lang="en-GB" smtClean="0"/>
              <a:t>‹#›</a:t>
            </a:fld>
            <a:endParaRPr lang="en-GB"/>
          </a:p>
        </p:txBody>
      </p:sp>
    </p:spTree>
    <p:extLst>
      <p:ext uri="{BB962C8B-B14F-4D97-AF65-F5344CB8AC3E}">
        <p14:creationId xmlns:p14="http://schemas.microsoft.com/office/powerpoint/2010/main" val="3798380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D5AFEC3-6903-4A45-A6E6-827A3F4371D6}" type="datetimeFigureOut">
              <a:rPr lang="en-GB" smtClean="0"/>
              <a:t>20/06/2022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887CA2-4DB8-4E05-B71A-667F4EF188C5}" type="slidenum">
              <a:rPr lang="en-GB" smtClean="0"/>
              <a:t>‹#›</a:t>
            </a:fld>
            <a:endParaRPr lang="en-GB"/>
          </a:p>
        </p:txBody>
      </p:sp>
    </p:spTree>
    <p:extLst>
      <p:ext uri="{BB962C8B-B14F-4D97-AF65-F5344CB8AC3E}">
        <p14:creationId xmlns:p14="http://schemas.microsoft.com/office/powerpoint/2010/main" val="1708264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D5AFEC3-6903-4A45-A6E6-827A3F4371D6}" type="datetimeFigureOut">
              <a:rPr lang="en-GB" smtClean="0"/>
              <a:t>20/06/2022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887CA2-4DB8-4E05-B71A-667F4EF188C5}" type="slidenum">
              <a:rPr lang="en-GB" smtClean="0"/>
              <a:t>‹#›</a:t>
            </a:fld>
            <a:endParaRPr lang="en-GB"/>
          </a:p>
        </p:txBody>
      </p:sp>
    </p:spTree>
    <p:extLst>
      <p:ext uri="{BB962C8B-B14F-4D97-AF65-F5344CB8AC3E}">
        <p14:creationId xmlns:p14="http://schemas.microsoft.com/office/powerpoint/2010/main" val="1970280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5AFEC3-6903-4A45-A6E6-827A3F4371D6}" type="datetimeFigureOut">
              <a:rPr lang="en-GB" smtClean="0"/>
              <a:t>20/06/2022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887CA2-4DB8-4E05-B71A-667F4EF188C5}" type="slidenum">
              <a:rPr lang="en-GB" smtClean="0"/>
              <a:t>‹#›</a:t>
            </a:fld>
            <a:endParaRPr lang="en-GB"/>
          </a:p>
        </p:txBody>
      </p:sp>
    </p:spTree>
    <p:extLst>
      <p:ext uri="{BB962C8B-B14F-4D97-AF65-F5344CB8AC3E}">
        <p14:creationId xmlns:p14="http://schemas.microsoft.com/office/powerpoint/2010/main" val="2600914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D5AFEC3-6903-4A45-A6E6-827A3F4371D6}" type="datetimeFigureOut">
              <a:rPr lang="en-GB" smtClean="0"/>
              <a:t>20/06/2022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887CA2-4DB8-4E05-B71A-667F4EF188C5}" type="slidenum">
              <a:rPr lang="en-GB" smtClean="0"/>
              <a:t>‹#›</a:t>
            </a:fld>
            <a:endParaRPr lang="en-GB"/>
          </a:p>
        </p:txBody>
      </p:sp>
    </p:spTree>
    <p:extLst>
      <p:ext uri="{BB962C8B-B14F-4D97-AF65-F5344CB8AC3E}">
        <p14:creationId xmlns:p14="http://schemas.microsoft.com/office/powerpoint/2010/main" val="2491455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D5AFEC3-6903-4A45-A6E6-827A3F4371D6}" type="datetimeFigureOut">
              <a:rPr lang="en-GB" smtClean="0"/>
              <a:t>20/06/2022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A887CA2-4DB8-4E05-B71A-667F4EF188C5}" type="slidenum">
              <a:rPr lang="en-GB" smtClean="0"/>
              <a:t>‹#›</a:t>
            </a:fld>
            <a:endParaRPr lang="en-GB"/>
          </a:p>
        </p:txBody>
      </p:sp>
    </p:spTree>
    <p:extLst>
      <p:ext uri="{BB962C8B-B14F-4D97-AF65-F5344CB8AC3E}">
        <p14:creationId xmlns:p14="http://schemas.microsoft.com/office/powerpoint/2010/main" val="1019540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D5AFEC3-6903-4A45-A6E6-827A3F4371D6}" type="datetimeFigureOut">
              <a:rPr lang="en-GB" smtClean="0"/>
              <a:t>20/06/2022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A887CA2-4DB8-4E05-B71A-667F4EF188C5}" type="slidenum">
              <a:rPr lang="en-GB" smtClean="0"/>
              <a:t>‹#›</a:t>
            </a:fld>
            <a:endParaRPr lang="en-GB"/>
          </a:p>
        </p:txBody>
      </p:sp>
    </p:spTree>
    <p:extLst>
      <p:ext uri="{BB962C8B-B14F-4D97-AF65-F5344CB8AC3E}">
        <p14:creationId xmlns:p14="http://schemas.microsoft.com/office/powerpoint/2010/main" val="2899570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5AFEC3-6903-4A45-A6E6-827A3F4371D6}" type="datetimeFigureOut">
              <a:rPr lang="en-GB" smtClean="0"/>
              <a:t>20/06/2022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A887CA2-4DB8-4E05-B71A-667F4EF188C5}" type="slidenum">
              <a:rPr lang="en-GB" smtClean="0"/>
              <a:t>‹#›</a:t>
            </a:fld>
            <a:endParaRPr lang="en-GB"/>
          </a:p>
        </p:txBody>
      </p:sp>
    </p:spTree>
    <p:extLst>
      <p:ext uri="{BB962C8B-B14F-4D97-AF65-F5344CB8AC3E}">
        <p14:creationId xmlns:p14="http://schemas.microsoft.com/office/powerpoint/2010/main" val="773064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5AFEC3-6903-4A45-A6E6-827A3F4371D6}" type="datetimeFigureOut">
              <a:rPr lang="en-GB" smtClean="0"/>
              <a:t>20/06/2022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887CA2-4DB8-4E05-B71A-667F4EF188C5}" type="slidenum">
              <a:rPr lang="en-GB" smtClean="0"/>
              <a:t>‹#›</a:t>
            </a:fld>
            <a:endParaRPr lang="en-GB"/>
          </a:p>
        </p:txBody>
      </p:sp>
    </p:spTree>
    <p:extLst>
      <p:ext uri="{BB962C8B-B14F-4D97-AF65-F5344CB8AC3E}">
        <p14:creationId xmlns:p14="http://schemas.microsoft.com/office/powerpoint/2010/main" val="3738211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5AFEC3-6903-4A45-A6E6-827A3F4371D6}" type="datetimeFigureOut">
              <a:rPr lang="en-GB" smtClean="0"/>
              <a:t>20/06/2022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887CA2-4DB8-4E05-B71A-667F4EF188C5}" type="slidenum">
              <a:rPr lang="en-GB" smtClean="0"/>
              <a:t>‹#›</a:t>
            </a:fld>
            <a:endParaRPr lang="en-GB"/>
          </a:p>
        </p:txBody>
      </p:sp>
    </p:spTree>
    <p:extLst>
      <p:ext uri="{BB962C8B-B14F-4D97-AF65-F5344CB8AC3E}">
        <p14:creationId xmlns:p14="http://schemas.microsoft.com/office/powerpoint/2010/main" val="2211703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5AFEC3-6903-4A45-A6E6-827A3F4371D6}" type="datetimeFigureOut">
              <a:rPr lang="en-GB" smtClean="0"/>
              <a:t>20/06/2022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887CA2-4DB8-4E05-B71A-667F4EF188C5}" type="slidenum">
              <a:rPr lang="en-GB" smtClean="0"/>
              <a:t>‹#›</a:t>
            </a:fld>
            <a:endParaRPr lang="en-GB"/>
          </a:p>
        </p:txBody>
      </p:sp>
    </p:spTree>
    <p:extLst>
      <p:ext uri="{BB962C8B-B14F-4D97-AF65-F5344CB8AC3E}">
        <p14:creationId xmlns:p14="http://schemas.microsoft.com/office/powerpoint/2010/main" val="262016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RhU57_nP3zM&amp;list=RDLVTMBq5J3hbqU&amp;index=5"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youtube.com/watch?v=ICppFQ6Tabw"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hyperlink" Target="https://www.youtube.com/watch?v=91ZWRf3GA6k"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5589yoNPTvA&amp;list=RDLV5589yoNPTvA&amp;start_radio=1&amp;rv=5589yoNPTvA&amp;t=4"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facebook.com/thejohncleese/videos/1870718759725920/"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TMBq5J3hbqU&amp;list=RDLVTMBq5J3hbqU&amp;start_radio=1&amp;rv=TMBq5J3hbqU&amp;t=7"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88640"/>
            <a:ext cx="7992888" cy="369332"/>
          </a:xfrm>
          <a:prstGeom prst="rect">
            <a:avLst/>
          </a:prstGeom>
          <a:solidFill>
            <a:schemeClr val="accent6"/>
          </a:solidFill>
        </p:spPr>
        <p:txBody>
          <a:bodyPr wrap="square" rtlCol="0">
            <a:spAutoFit/>
          </a:bodyPr>
          <a:lstStyle/>
          <a:p>
            <a:pPr algn="ctr"/>
            <a:r>
              <a:rPr lang="en-GB" dirty="0">
                <a:solidFill>
                  <a:schemeClr val="bg1"/>
                </a:solidFill>
              </a:rPr>
              <a:t>Preparing for A level Sociology</a:t>
            </a:r>
          </a:p>
        </p:txBody>
      </p:sp>
      <p:sp>
        <p:nvSpPr>
          <p:cNvPr id="3" name="TextBox 2"/>
          <p:cNvSpPr txBox="1"/>
          <p:nvPr/>
        </p:nvSpPr>
        <p:spPr>
          <a:xfrm>
            <a:off x="431540" y="693084"/>
            <a:ext cx="8064896" cy="5324535"/>
          </a:xfrm>
          <a:prstGeom prst="rect">
            <a:avLst/>
          </a:prstGeom>
          <a:noFill/>
        </p:spPr>
        <p:txBody>
          <a:bodyPr wrap="square" rtlCol="0">
            <a:spAutoFit/>
          </a:bodyPr>
          <a:lstStyle/>
          <a:p>
            <a:r>
              <a:rPr lang="en-GB" sz="1600" dirty="0">
                <a:latin typeface="Tahoma" panose="020B0604030504040204" pitchFamily="34" charset="0"/>
                <a:ea typeface="Tahoma" panose="020B0604030504040204" pitchFamily="34" charset="0"/>
                <a:cs typeface="Tahoma" panose="020B0604030504040204" pitchFamily="34" charset="0"/>
              </a:rPr>
              <a:t>Use the following PowerPoint to complete the summary booklet needed to revise for the baseline assessment. Sociological theories provide a sort of framework which enables sociologists to make sense of </a:t>
            </a:r>
            <a:r>
              <a:rPr lang="en-GB" sz="1600">
                <a:latin typeface="Tahoma" panose="020B0604030504040204" pitchFamily="34" charset="0"/>
                <a:ea typeface="Tahoma" panose="020B0604030504040204" pitchFamily="34" charset="0"/>
                <a:cs typeface="Tahoma" panose="020B0604030504040204" pitchFamily="34" charset="0"/>
              </a:rPr>
              <a:t>how society </a:t>
            </a:r>
            <a:r>
              <a:rPr lang="en-GB" sz="1600" dirty="0">
                <a:latin typeface="Tahoma" panose="020B0604030504040204" pitchFamily="34" charset="0"/>
                <a:ea typeface="Tahoma" panose="020B0604030504040204" pitchFamily="34" charset="0"/>
                <a:cs typeface="Tahoma" panose="020B0604030504040204" pitchFamily="34" charset="0"/>
              </a:rPr>
              <a:t>works and what causes society to change. </a:t>
            </a:r>
          </a:p>
          <a:p>
            <a:endParaRPr lang="en-GB" sz="1600" dirty="0">
              <a:latin typeface="Tahoma" panose="020B0604030504040204" pitchFamily="34" charset="0"/>
              <a:ea typeface="Tahoma" panose="020B0604030504040204" pitchFamily="34" charset="0"/>
              <a:cs typeface="Tahoma" panose="020B0604030504040204" pitchFamily="34" charset="0"/>
            </a:endParaRPr>
          </a:p>
          <a:p>
            <a:r>
              <a:rPr lang="en-GB" sz="1600" b="1" i="1" dirty="0">
                <a:latin typeface="Tahoma" panose="020B0604030504040204" pitchFamily="34" charset="0"/>
                <a:ea typeface="Tahoma" panose="020B0604030504040204" pitchFamily="34" charset="0"/>
                <a:cs typeface="Tahoma" panose="020B0604030504040204" pitchFamily="34" charset="0"/>
              </a:rPr>
              <a:t>Introduction to Sociology</a:t>
            </a:r>
          </a:p>
          <a:p>
            <a:r>
              <a:rPr lang="en-GB" sz="1600" dirty="0">
                <a:latin typeface="Tahoma" panose="020B0604030504040204" pitchFamily="34" charset="0"/>
                <a:ea typeface="Tahoma" panose="020B0604030504040204" pitchFamily="34" charset="0"/>
                <a:cs typeface="Tahoma" panose="020B0604030504040204" pitchFamily="34" charset="0"/>
              </a:rPr>
              <a:t>Slide 1- What are Micro and Macro theories?</a:t>
            </a:r>
          </a:p>
          <a:p>
            <a:r>
              <a:rPr lang="en-GB" sz="1600" dirty="0">
                <a:latin typeface="Tahoma" panose="020B0604030504040204" pitchFamily="34" charset="0"/>
                <a:ea typeface="Tahoma" panose="020B0604030504040204" pitchFamily="34" charset="0"/>
                <a:cs typeface="Tahoma" panose="020B0604030504040204" pitchFamily="34" charset="0"/>
              </a:rPr>
              <a:t>Slide 2- Consensus </a:t>
            </a:r>
          </a:p>
          <a:p>
            <a:r>
              <a:rPr lang="en-GB" sz="1600" dirty="0">
                <a:latin typeface="Tahoma" panose="020B0604030504040204" pitchFamily="34" charset="0"/>
                <a:ea typeface="Tahoma" panose="020B0604030504040204" pitchFamily="34" charset="0"/>
                <a:cs typeface="Tahoma" panose="020B0604030504040204" pitchFamily="34" charset="0"/>
              </a:rPr>
              <a:t>Slide 3- Conflict</a:t>
            </a:r>
          </a:p>
          <a:p>
            <a:r>
              <a:rPr lang="en-GB" sz="1600" dirty="0">
                <a:latin typeface="Tahoma" panose="020B0604030504040204" pitchFamily="34" charset="0"/>
                <a:ea typeface="Tahoma" panose="020B0604030504040204" pitchFamily="34" charset="0"/>
                <a:cs typeface="Tahoma" panose="020B0604030504040204" pitchFamily="34" charset="0"/>
              </a:rPr>
              <a:t>Slide 4- Social Action</a:t>
            </a:r>
          </a:p>
          <a:p>
            <a:endParaRPr lang="en-GB" sz="1600" dirty="0">
              <a:latin typeface="Tahoma" panose="020B0604030504040204" pitchFamily="34" charset="0"/>
              <a:ea typeface="Tahoma" panose="020B0604030504040204" pitchFamily="34" charset="0"/>
              <a:cs typeface="Tahoma" panose="020B0604030504040204" pitchFamily="34" charset="0"/>
            </a:endParaRPr>
          </a:p>
          <a:p>
            <a:r>
              <a:rPr lang="en-GB" sz="1600" b="1" i="1" dirty="0">
                <a:latin typeface="Tahoma" panose="020B0604030504040204" pitchFamily="34" charset="0"/>
                <a:ea typeface="Tahoma" panose="020B0604030504040204" pitchFamily="34" charset="0"/>
                <a:cs typeface="Tahoma" panose="020B0604030504040204" pitchFamily="34" charset="0"/>
              </a:rPr>
              <a:t>What are Metanarratives or Grand Theories?</a:t>
            </a:r>
          </a:p>
          <a:p>
            <a:r>
              <a:rPr lang="en-GB" sz="1600" dirty="0">
                <a:latin typeface="Tahoma" panose="020B0604030504040204" pitchFamily="34" charset="0"/>
                <a:ea typeface="Tahoma" panose="020B0604030504040204" pitchFamily="34" charset="0"/>
                <a:cs typeface="Tahoma" panose="020B0604030504040204" pitchFamily="34" charset="0"/>
              </a:rPr>
              <a:t>Slide 5-7 Functionalism</a:t>
            </a:r>
          </a:p>
          <a:p>
            <a:r>
              <a:rPr lang="en-GB" sz="1600" dirty="0">
                <a:latin typeface="Tahoma" panose="020B0604030504040204" pitchFamily="34" charset="0"/>
                <a:ea typeface="Tahoma" panose="020B0604030504040204" pitchFamily="34" charset="0"/>
                <a:cs typeface="Tahoma" panose="020B0604030504040204" pitchFamily="34" charset="0"/>
              </a:rPr>
              <a:t>Slide 8-10 New Right </a:t>
            </a:r>
          </a:p>
          <a:p>
            <a:r>
              <a:rPr lang="en-GB" sz="1600" dirty="0">
                <a:latin typeface="Tahoma" panose="020B0604030504040204" pitchFamily="34" charset="0"/>
                <a:ea typeface="Tahoma" panose="020B0604030504040204" pitchFamily="34" charset="0"/>
                <a:cs typeface="Tahoma" panose="020B0604030504040204" pitchFamily="34" charset="0"/>
              </a:rPr>
              <a:t>Slide 11-13 Marxism</a:t>
            </a:r>
          </a:p>
          <a:p>
            <a:r>
              <a:rPr lang="en-GB" sz="1600" dirty="0">
                <a:latin typeface="Tahoma" panose="020B0604030504040204" pitchFamily="34" charset="0"/>
                <a:ea typeface="Tahoma" panose="020B0604030504040204" pitchFamily="34" charset="0"/>
                <a:cs typeface="Tahoma" panose="020B0604030504040204" pitchFamily="34" charset="0"/>
              </a:rPr>
              <a:t>Slide 14-15 Weber</a:t>
            </a:r>
          </a:p>
          <a:p>
            <a:r>
              <a:rPr lang="en-GB" sz="1600" dirty="0">
                <a:latin typeface="Tahoma" panose="020B0604030504040204" pitchFamily="34" charset="0"/>
                <a:ea typeface="Tahoma" panose="020B0604030504040204" pitchFamily="34" charset="0"/>
                <a:cs typeface="Tahoma" panose="020B0604030504040204" pitchFamily="34" charset="0"/>
              </a:rPr>
              <a:t>Slide 16-17 Feminism</a:t>
            </a:r>
          </a:p>
          <a:p>
            <a:endParaRPr lang="en-GB" sz="1600" dirty="0">
              <a:latin typeface="Tahoma" panose="020B0604030504040204" pitchFamily="34" charset="0"/>
              <a:ea typeface="Tahoma" panose="020B0604030504040204" pitchFamily="34" charset="0"/>
              <a:cs typeface="Tahoma" panose="020B0604030504040204" pitchFamily="34" charset="0"/>
            </a:endParaRPr>
          </a:p>
          <a:p>
            <a:r>
              <a:rPr lang="en-GB" sz="1600" b="1" i="1" dirty="0">
                <a:latin typeface="Tahoma" panose="020B0604030504040204" pitchFamily="34" charset="0"/>
                <a:ea typeface="Tahoma" panose="020B0604030504040204" pitchFamily="34" charset="0"/>
                <a:cs typeface="Tahoma" panose="020B0604030504040204" pitchFamily="34" charset="0"/>
              </a:rPr>
              <a:t>What are Social Action Theories?</a:t>
            </a:r>
          </a:p>
          <a:p>
            <a:r>
              <a:rPr lang="en-GB" sz="1600" dirty="0">
                <a:latin typeface="Tahoma" panose="020B0604030504040204" pitchFamily="34" charset="0"/>
                <a:ea typeface="Tahoma" panose="020B0604030504040204" pitchFamily="34" charset="0"/>
                <a:cs typeface="Tahoma" panose="020B0604030504040204" pitchFamily="34" charset="0"/>
              </a:rPr>
              <a:t>Slides 18-20 Postmodernism</a:t>
            </a:r>
          </a:p>
          <a:p>
            <a:endParaRPr lang="en-GB"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65094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260648"/>
            <a:ext cx="7992888" cy="369332"/>
          </a:xfrm>
          <a:prstGeom prst="rect">
            <a:avLst/>
          </a:prstGeom>
          <a:solidFill>
            <a:schemeClr val="accent6"/>
          </a:solidFill>
        </p:spPr>
        <p:txBody>
          <a:bodyPr wrap="square" rtlCol="0">
            <a:spAutoFit/>
          </a:bodyPr>
          <a:lstStyle/>
          <a:p>
            <a:pPr algn="ctr"/>
            <a:r>
              <a:rPr lang="en-GB" dirty="0">
                <a:solidFill>
                  <a:schemeClr val="bg1"/>
                </a:solidFill>
                <a:latin typeface="Tahoma" panose="020B0604030504040204" pitchFamily="34" charset="0"/>
                <a:ea typeface="Tahoma" panose="020B0604030504040204" pitchFamily="34" charset="0"/>
                <a:cs typeface="Tahoma" panose="020B0604030504040204" pitchFamily="34" charset="0"/>
              </a:rPr>
              <a:t>New right</a:t>
            </a:r>
          </a:p>
        </p:txBody>
      </p:sp>
      <p:sp>
        <p:nvSpPr>
          <p:cNvPr id="5" name="TextBox 4"/>
          <p:cNvSpPr txBox="1"/>
          <p:nvPr/>
        </p:nvSpPr>
        <p:spPr>
          <a:xfrm>
            <a:off x="683568" y="836231"/>
            <a:ext cx="8173416" cy="3139321"/>
          </a:xfrm>
          <a:prstGeom prst="rect">
            <a:avLst/>
          </a:prstGeom>
          <a:noFill/>
        </p:spPr>
        <p:txBody>
          <a:bodyPr wrap="square" rtlCol="0">
            <a:spAutoFit/>
          </a:bodyPr>
          <a:lstStyle/>
          <a:p>
            <a:r>
              <a:rPr lang="en-GB" dirty="0">
                <a:latin typeface="Tahoma" panose="020B0604030504040204" pitchFamily="34" charset="0"/>
                <a:ea typeface="Tahoma" panose="020B0604030504040204" pitchFamily="34" charset="0"/>
                <a:cs typeface="Tahoma" panose="020B0604030504040204" pitchFamily="34" charset="0"/>
              </a:rPr>
              <a:t>Murray is most influential New Right thinker who argued that in UK and USA excessive government help has led to </a:t>
            </a:r>
            <a:r>
              <a:rPr lang="en-GB" b="1" dirty="0">
                <a:latin typeface="Tahoma" panose="020B0604030504040204" pitchFamily="34" charset="0"/>
                <a:ea typeface="Tahoma" panose="020B0604030504040204" pitchFamily="34" charset="0"/>
                <a:cs typeface="Tahoma" panose="020B0604030504040204" pitchFamily="34" charset="0"/>
              </a:rPr>
              <a:t>dependency culture </a:t>
            </a:r>
            <a:r>
              <a:rPr lang="en-GB" dirty="0">
                <a:latin typeface="Tahoma" panose="020B0604030504040204" pitchFamily="34" charset="0"/>
                <a:ea typeface="Tahoma" panose="020B0604030504040204" pitchFamily="34" charset="0"/>
                <a:cs typeface="Tahoma" panose="020B0604030504040204" pitchFamily="34" charset="0"/>
              </a:rPr>
              <a:t>and the emergence of the underclass, separated from society and lacking commitment to the norms and values of wider society (</a:t>
            </a:r>
            <a:r>
              <a:rPr lang="en-GB" dirty="0" err="1">
                <a:latin typeface="Tahoma" panose="020B0604030504040204" pitchFamily="34" charset="0"/>
                <a:ea typeface="Tahoma" panose="020B0604030504040204" pitchFamily="34" charset="0"/>
                <a:cs typeface="Tahoma" panose="020B0604030504040204" pitchFamily="34" charset="0"/>
              </a:rPr>
              <a:t>eg</a:t>
            </a:r>
            <a:r>
              <a:rPr lang="en-GB" dirty="0">
                <a:latin typeface="Tahoma" panose="020B0604030504040204" pitchFamily="34" charset="0"/>
                <a:ea typeface="Tahoma" panose="020B0604030504040204" pitchFamily="34" charset="0"/>
                <a:cs typeface="Tahoma" panose="020B0604030504040204" pitchFamily="34" charset="0"/>
              </a:rPr>
              <a:t> hard work, self discipline, raising children within a marriage).</a:t>
            </a:r>
          </a:p>
          <a:p>
            <a:endParaRPr lang="en-GB" dirty="0">
              <a:latin typeface="Tahoma" panose="020B0604030504040204" pitchFamily="34" charset="0"/>
              <a:ea typeface="Tahoma" panose="020B0604030504040204" pitchFamily="34" charset="0"/>
              <a:cs typeface="Tahoma" panose="020B0604030504040204" pitchFamily="34" charset="0"/>
            </a:endParaRPr>
          </a:p>
          <a:p>
            <a:endParaRPr lang="en-GB" dirty="0">
              <a:latin typeface="Tahoma" panose="020B0604030504040204" pitchFamily="34" charset="0"/>
              <a:ea typeface="Tahoma" panose="020B0604030504040204" pitchFamily="34" charset="0"/>
              <a:cs typeface="Tahoma" panose="020B0604030504040204" pitchFamily="34" charset="0"/>
            </a:endParaRPr>
          </a:p>
          <a:p>
            <a:endParaRPr lang="en-GB" dirty="0">
              <a:latin typeface="Tahoma" panose="020B0604030504040204" pitchFamily="34" charset="0"/>
              <a:ea typeface="Tahoma" panose="020B0604030504040204" pitchFamily="34" charset="0"/>
              <a:cs typeface="Tahoma" panose="020B0604030504040204" pitchFamily="34" charset="0"/>
            </a:endParaRPr>
          </a:p>
          <a:p>
            <a:endParaRPr lang="en-GB" dirty="0">
              <a:latin typeface="Tahoma" panose="020B0604030504040204" pitchFamily="34" charset="0"/>
              <a:ea typeface="Tahoma" panose="020B0604030504040204" pitchFamily="34" charset="0"/>
              <a:cs typeface="Tahoma" panose="020B0604030504040204" pitchFamily="34" charset="0"/>
            </a:endParaRPr>
          </a:p>
          <a:p>
            <a:endParaRPr lang="en-GB" dirty="0">
              <a:latin typeface="Tahoma" panose="020B0604030504040204" pitchFamily="34" charset="0"/>
              <a:ea typeface="Tahoma" panose="020B0604030504040204" pitchFamily="34" charset="0"/>
              <a:cs typeface="Tahoma" panose="020B0604030504040204" pitchFamily="34" charset="0"/>
            </a:endParaRPr>
          </a:p>
          <a:p>
            <a:endParaRPr lang="en-GB" dirty="0">
              <a:latin typeface="Tahoma" panose="020B0604030504040204" pitchFamily="34" charset="0"/>
              <a:ea typeface="Tahoma" panose="020B0604030504040204" pitchFamily="34" charset="0"/>
              <a:cs typeface="Tahoma" panose="020B0604030504040204" pitchFamily="34" charset="0"/>
            </a:endParaRPr>
          </a:p>
        </p:txBody>
      </p:sp>
      <p:pic>
        <p:nvPicPr>
          <p:cNvPr id="4098" name="Picture 2" descr="Vicky Pollard - Vicky Pollard Photo (330218) - Fanp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6583" y="3520038"/>
            <a:ext cx="3744416" cy="2912324"/>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Female Gang Membership - Police Chief Magaz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3"/>
          <a:stretch>
            <a:fillRect/>
          </a:stretch>
        </p:blipFill>
        <p:spPr>
          <a:xfrm>
            <a:off x="827584" y="2391103"/>
            <a:ext cx="2562225" cy="1790700"/>
          </a:xfrm>
          <a:prstGeom prst="rect">
            <a:avLst/>
          </a:prstGeom>
        </p:spPr>
      </p:pic>
      <p:sp>
        <p:nvSpPr>
          <p:cNvPr id="7" name="Rectangle 6"/>
          <p:cNvSpPr/>
          <p:nvPr/>
        </p:nvSpPr>
        <p:spPr>
          <a:xfrm>
            <a:off x="272951" y="4678036"/>
            <a:ext cx="4573631" cy="1754326"/>
          </a:xfrm>
          <a:prstGeom prst="rect">
            <a:avLst/>
          </a:prstGeom>
        </p:spPr>
        <p:txBody>
          <a:bodyPr wrap="square">
            <a:spAutoFit/>
          </a:bodyPr>
          <a:lstStyle/>
          <a:p>
            <a:r>
              <a:rPr lang="en-GB" dirty="0">
                <a:latin typeface="Tahoma" panose="020B0604030504040204" pitchFamily="34" charset="0"/>
                <a:ea typeface="Tahoma" panose="020B0604030504040204" pitchFamily="34" charset="0"/>
                <a:cs typeface="Tahoma" panose="020B0604030504040204" pitchFamily="34" charset="0"/>
              </a:rPr>
              <a:t>Murray (1990) blames rising levels of crime in UK and USA on the underclass, especially focusing on growing numbers of single parents with increasing numbers of poor children growing up without a father figure and so turn to gang life and crime.</a:t>
            </a:r>
          </a:p>
        </p:txBody>
      </p:sp>
    </p:spTree>
    <p:extLst>
      <p:ext uri="{BB962C8B-B14F-4D97-AF65-F5344CB8AC3E}">
        <p14:creationId xmlns:p14="http://schemas.microsoft.com/office/powerpoint/2010/main" val="489096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88640"/>
            <a:ext cx="7992888" cy="369332"/>
          </a:xfrm>
          <a:prstGeom prst="rect">
            <a:avLst/>
          </a:prstGeom>
          <a:solidFill>
            <a:schemeClr val="accent6"/>
          </a:solidFill>
        </p:spPr>
        <p:txBody>
          <a:bodyPr wrap="square" rtlCol="0">
            <a:spAutoFit/>
          </a:bodyPr>
          <a:lstStyle/>
          <a:p>
            <a:pPr algn="ctr"/>
            <a:r>
              <a:rPr lang="en-GB" dirty="0">
                <a:solidFill>
                  <a:schemeClr val="bg1"/>
                </a:solidFill>
                <a:latin typeface="Tahoma" panose="020B0604030504040204" pitchFamily="34" charset="0"/>
                <a:ea typeface="Tahoma" panose="020B0604030504040204" pitchFamily="34" charset="0"/>
                <a:cs typeface="Tahoma" panose="020B0604030504040204" pitchFamily="34" charset="0"/>
              </a:rPr>
              <a:t>New right evaluation</a:t>
            </a:r>
          </a:p>
        </p:txBody>
      </p:sp>
      <p:graphicFrame>
        <p:nvGraphicFramePr>
          <p:cNvPr id="3" name="Table 2"/>
          <p:cNvGraphicFramePr>
            <a:graphicFrameLocks noGrp="1"/>
          </p:cNvGraphicFramePr>
          <p:nvPr>
            <p:extLst>
              <p:ext uri="{D42A27DB-BD31-4B8C-83A1-F6EECF244321}">
                <p14:modId xmlns:p14="http://schemas.microsoft.com/office/powerpoint/2010/main" val="89669306"/>
              </p:ext>
            </p:extLst>
          </p:nvPr>
        </p:nvGraphicFramePr>
        <p:xfrm>
          <a:off x="1524000" y="1397000"/>
          <a:ext cx="6096000" cy="40284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808004756"/>
                    </a:ext>
                  </a:extLst>
                </a:gridCol>
                <a:gridCol w="3048000">
                  <a:extLst>
                    <a:ext uri="{9D8B030D-6E8A-4147-A177-3AD203B41FA5}">
                      <a16:colId xmlns:a16="http://schemas.microsoft.com/office/drawing/2014/main" val="3870502842"/>
                    </a:ext>
                  </a:extLst>
                </a:gridCol>
              </a:tblGrid>
              <a:tr h="370840">
                <a:tc>
                  <a:txBody>
                    <a:bodyPr/>
                    <a:lstStyle/>
                    <a:p>
                      <a:r>
                        <a:rPr lang="en-GB" dirty="0"/>
                        <a:t>Strengths </a:t>
                      </a:r>
                    </a:p>
                  </a:txBody>
                  <a:tcPr/>
                </a:tc>
                <a:tc>
                  <a:txBody>
                    <a:bodyPr/>
                    <a:lstStyle/>
                    <a:p>
                      <a:r>
                        <a:rPr lang="en-GB" dirty="0"/>
                        <a:t>Weaknesses</a:t>
                      </a:r>
                    </a:p>
                  </a:txBody>
                  <a:tcPr/>
                </a:tc>
                <a:extLst>
                  <a:ext uri="{0D108BD9-81ED-4DB2-BD59-A6C34878D82A}">
                    <a16:rowId xmlns:a16="http://schemas.microsoft.com/office/drawing/2014/main" val="3083576423"/>
                  </a:ext>
                </a:extLst>
              </a:tr>
              <a:tr h="370840">
                <a:tc>
                  <a:txBody>
                    <a:bodyPr/>
                    <a:lstStyle/>
                    <a:p>
                      <a:pPr marL="285750" indent="-285750">
                        <a:buFont typeface="Arial" panose="020B0604020202020204" pitchFamily="34" charset="0"/>
                        <a:buChar char="•"/>
                      </a:pPr>
                      <a:r>
                        <a:rPr lang="en-GB" dirty="0"/>
                        <a:t>Have some similarities with functionalism</a:t>
                      </a:r>
                    </a:p>
                    <a:p>
                      <a:pPr marL="285750" indent="-285750">
                        <a:buFont typeface="Arial" panose="020B0604020202020204" pitchFamily="34" charset="0"/>
                        <a:buChar char="•"/>
                      </a:pPr>
                      <a:r>
                        <a:rPr lang="en-GB" dirty="0"/>
                        <a:t>Supports capitalist economic</a:t>
                      </a:r>
                      <a:r>
                        <a:rPr lang="en-GB" baseline="0" dirty="0"/>
                        <a:t> system</a:t>
                      </a:r>
                    </a:p>
                    <a:p>
                      <a:pPr marL="285750" indent="-285750">
                        <a:buFont typeface="Arial" panose="020B0604020202020204" pitchFamily="34" charset="0"/>
                        <a:buChar char="•"/>
                      </a:pPr>
                      <a:r>
                        <a:rPr lang="en-GB" baseline="0" dirty="0" err="1"/>
                        <a:t>Marsland</a:t>
                      </a:r>
                      <a:r>
                        <a:rPr lang="en-GB" baseline="0" dirty="0"/>
                        <a:t> argues that British sociologists too influenced by Marxism and fail to teach students about benefits of capitalism</a:t>
                      </a:r>
                    </a:p>
                    <a:p>
                      <a:pPr marL="285750" indent="-285750">
                        <a:buFont typeface="Arial" panose="020B0604020202020204" pitchFamily="34" charset="0"/>
                        <a:buChar char="•"/>
                      </a:pPr>
                      <a:r>
                        <a:rPr lang="en-GB" baseline="0" dirty="0"/>
                        <a:t>Provide counter-balance to mainly left-wing sociological theories</a:t>
                      </a:r>
                      <a:endParaRPr lang="en-GB" dirty="0"/>
                    </a:p>
                  </a:txBody>
                  <a:tcPr/>
                </a:tc>
                <a:tc>
                  <a:txBody>
                    <a:bodyPr/>
                    <a:lstStyle/>
                    <a:p>
                      <a:pPr marL="285750" indent="-285750">
                        <a:buFont typeface="Arial" panose="020B0604020202020204" pitchFamily="34" charset="0"/>
                        <a:buChar char="•"/>
                      </a:pPr>
                      <a:r>
                        <a:rPr lang="en-GB" dirty="0"/>
                        <a:t>Not based on clear sociological evidence</a:t>
                      </a:r>
                    </a:p>
                    <a:p>
                      <a:pPr marL="285750" indent="-285750">
                        <a:buFont typeface="Arial" panose="020B0604020202020204" pitchFamily="34" charset="0"/>
                        <a:buChar char="•"/>
                      </a:pPr>
                      <a:r>
                        <a:rPr lang="en-GB" dirty="0"/>
                        <a:t>Murray claims poor people are ‘feckless’ but this is not supported by studies of single parents and those in poverty groups</a:t>
                      </a:r>
                    </a:p>
                    <a:p>
                      <a:pPr marL="285750" indent="-285750">
                        <a:buFont typeface="Arial" panose="020B0604020202020204" pitchFamily="34" charset="0"/>
                        <a:buChar char="•"/>
                      </a:pPr>
                      <a:r>
                        <a:rPr lang="en-GB" dirty="0"/>
                        <a:t>Most studies find poorer people have the same aspirations and desire to follow same norms and values but</a:t>
                      </a:r>
                      <a:r>
                        <a:rPr lang="en-GB" baseline="0" dirty="0"/>
                        <a:t> cannot because of inequalities in society</a:t>
                      </a:r>
                      <a:endParaRPr lang="en-GB" dirty="0"/>
                    </a:p>
                  </a:txBody>
                  <a:tcPr/>
                </a:tc>
                <a:extLst>
                  <a:ext uri="{0D108BD9-81ED-4DB2-BD59-A6C34878D82A}">
                    <a16:rowId xmlns:a16="http://schemas.microsoft.com/office/drawing/2014/main" val="3134835979"/>
                  </a:ext>
                </a:extLst>
              </a:tr>
            </a:tbl>
          </a:graphicData>
        </a:graphic>
      </p:graphicFrame>
      <p:pic>
        <p:nvPicPr>
          <p:cNvPr id="4" name="Picture 8" descr="Thumbs up, down - HoustonChronicle.co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000"/>
          <a:stretch/>
        </p:blipFill>
        <p:spPr bwMode="auto">
          <a:xfrm flipH="1">
            <a:off x="-60177" y="2436741"/>
            <a:ext cx="1584177" cy="12802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Thumbs up, down - HoustonChronicle.co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r="50000" b="-6026"/>
          <a:stretch/>
        </p:blipFill>
        <p:spPr bwMode="auto">
          <a:xfrm flipH="1">
            <a:off x="7668344" y="2436741"/>
            <a:ext cx="1584173" cy="1357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944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88640"/>
            <a:ext cx="7992888" cy="369332"/>
          </a:xfrm>
          <a:prstGeom prst="rect">
            <a:avLst/>
          </a:prstGeom>
          <a:solidFill>
            <a:schemeClr val="accent6"/>
          </a:solidFill>
        </p:spPr>
        <p:txBody>
          <a:bodyPr wrap="square" rtlCol="0">
            <a:spAutoFit/>
          </a:bodyPr>
          <a:lstStyle/>
          <a:p>
            <a:pPr algn="ctr"/>
            <a:r>
              <a:rPr lang="en-GB" dirty="0">
                <a:solidFill>
                  <a:schemeClr val="bg1"/>
                </a:solidFill>
                <a:latin typeface="Tahoma" panose="020B0604030504040204" pitchFamily="34" charset="0"/>
                <a:ea typeface="Tahoma" panose="020B0604030504040204" pitchFamily="34" charset="0"/>
                <a:cs typeface="Tahoma" panose="020B0604030504040204" pitchFamily="34" charset="0"/>
              </a:rPr>
              <a:t>Marxism</a:t>
            </a:r>
          </a:p>
        </p:txBody>
      </p:sp>
      <p:sp>
        <p:nvSpPr>
          <p:cNvPr id="4" name="TextBox 3"/>
          <p:cNvSpPr txBox="1"/>
          <p:nvPr/>
        </p:nvSpPr>
        <p:spPr>
          <a:xfrm>
            <a:off x="521296" y="692696"/>
            <a:ext cx="8173416" cy="7294305"/>
          </a:xfrm>
          <a:prstGeom prst="rect">
            <a:avLst/>
          </a:prstGeom>
          <a:noFill/>
        </p:spPr>
        <p:txBody>
          <a:bodyPr wrap="square" rtlCol="0">
            <a:spAutoFit/>
          </a:bodyPr>
          <a:lstStyle/>
          <a:p>
            <a:r>
              <a:rPr lang="en-GB" dirty="0">
                <a:latin typeface="Tahoma" panose="020B0604030504040204" pitchFamily="34" charset="0"/>
                <a:ea typeface="Tahoma" panose="020B0604030504040204" pitchFamily="34" charset="0"/>
                <a:cs typeface="Tahoma" panose="020B0604030504040204" pitchFamily="34" charset="0"/>
              </a:rPr>
              <a:t>Main sociologist: Marx </a:t>
            </a:r>
          </a:p>
          <a:p>
            <a:r>
              <a:rPr lang="en-GB" dirty="0">
                <a:latin typeface="Tahoma" panose="020B0604030504040204" pitchFamily="34" charset="0"/>
                <a:ea typeface="Tahoma" panose="020B0604030504040204" pitchFamily="34" charset="0"/>
                <a:cs typeface="Tahoma" panose="020B0604030504040204" pitchFamily="34" charset="0"/>
                <a:hlinkClick r:id="rId2"/>
              </a:rPr>
              <a:t>Marxism Explained</a:t>
            </a:r>
            <a:r>
              <a:rPr lang="en-GB" dirty="0">
                <a:latin typeface="Tahoma" panose="020B0604030504040204" pitchFamily="34" charset="0"/>
                <a:ea typeface="Tahoma" panose="020B0604030504040204" pitchFamily="34" charset="0"/>
                <a:cs typeface="Tahoma" panose="020B0604030504040204" pitchFamily="34" charset="0"/>
              </a:rPr>
              <a:t> </a:t>
            </a:r>
          </a:p>
          <a:p>
            <a:r>
              <a:rPr lang="en-GB" dirty="0">
                <a:latin typeface="Tahoma" panose="020B0604030504040204" pitchFamily="34" charset="0"/>
                <a:ea typeface="Tahoma" panose="020B0604030504040204" pitchFamily="34" charset="0"/>
                <a:cs typeface="Tahoma" panose="020B0604030504040204" pitchFamily="34" charset="0"/>
              </a:rPr>
              <a:t>Most influential conflict theory based on ideology of Karl Marx. He claimed that all societies developed into class divisions with the powerful exploiting the poor. He called modern day societies </a:t>
            </a:r>
            <a:r>
              <a:rPr lang="en-GB" b="1" dirty="0">
                <a:latin typeface="Tahoma" panose="020B0604030504040204" pitchFamily="34" charset="0"/>
                <a:ea typeface="Tahoma" panose="020B0604030504040204" pitchFamily="34" charset="0"/>
                <a:cs typeface="Tahoma" panose="020B0604030504040204" pitchFamily="34" charset="0"/>
              </a:rPr>
              <a:t>capitalist</a:t>
            </a:r>
            <a:r>
              <a:rPr lang="en-GB" dirty="0">
                <a:latin typeface="Tahoma" panose="020B0604030504040204" pitchFamily="34" charset="0"/>
                <a:ea typeface="Tahoma" panose="020B0604030504040204" pitchFamily="34" charset="0"/>
                <a:cs typeface="Tahoma" panose="020B0604030504040204" pitchFamily="34" charset="0"/>
              </a:rPr>
              <a:t> based on the ruling by those who have capital (money, buildings, factories) who use this to make themselves richer and more powerful. He called these the </a:t>
            </a:r>
            <a:r>
              <a:rPr lang="en-GB" b="1" dirty="0">
                <a:latin typeface="Tahoma" panose="020B0604030504040204" pitchFamily="34" charset="0"/>
                <a:ea typeface="Tahoma" panose="020B0604030504040204" pitchFamily="34" charset="0"/>
                <a:cs typeface="Tahoma" panose="020B0604030504040204" pitchFamily="34" charset="0"/>
              </a:rPr>
              <a:t>bourgeoisie</a:t>
            </a:r>
            <a:r>
              <a:rPr lang="en-GB" dirty="0">
                <a:latin typeface="Tahoma" panose="020B0604030504040204" pitchFamily="34" charset="0"/>
                <a:ea typeface="Tahoma" panose="020B0604030504040204" pitchFamily="34" charset="0"/>
                <a:cs typeface="Tahoma" panose="020B0604030504040204" pitchFamily="34" charset="0"/>
              </a:rPr>
              <a:t>. Marx claimed this exploited the working classes, who Marx termed the </a:t>
            </a:r>
            <a:r>
              <a:rPr lang="en-GB" b="1" dirty="0">
                <a:latin typeface="Tahoma" panose="020B0604030504040204" pitchFamily="34" charset="0"/>
                <a:ea typeface="Tahoma" panose="020B0604030504040204" pitchFamily="34" charset="0"/>
                <a:cs typeface="Tahoma" panose="020B0604030504040204" pitchFamily="34" charset="0"/>
              </a:rPr>
              <a:t>proletariat</a:t>
            </a:r>
            <a:r>
              <a:rPr lang="en-GB" dirty="0">
                <a:latin typeface="Tahoma" panose="020B0604030504040204" pitchFamily="34" charset="0"/>
                <a:ea typeface="Tahoma" panose="020B0604030504040204" pitchFamily="34" charset="0"/>
                <a:cs typeface="Tahoma" panose="020B0604030504040204" pitchFamily="34" charset="0"/>
              </a:rPr>
              <a:t>, formed of the majority of the people. They have no wealth so must work for a wage. Marx said they were exploited by this system as most of the profit went to those that owned the </a:t>
            </a:r>
            <a:r>
              <a:rPr lang="en-GB" b="1" dirty="0">
                <a:latin typeface="Tahoma" panose="020B0604030504040204" pitchFamily="34" charset="0"/>
                <a:ea typeface="Tahoma" panose="020B0604030504040204" pitchFamily="34" charset="0"/>
                <a:cs typeface="Tahoma" panose="020B0604030504040204" pitchFamily="34" charset="0"/>
              </a:rPr>
              <a:t>means of production </a:t>
            </a:r>
            <a:r>
              <a:rPr lang="en-GB" dirty="0">
                <a:latin typeface="Tahoma" panose="020B0604030504040204" pitchFamily="34" charset="0"/>
                <a:ea typeface="Tahoma" panose="020B0604030504040204" pitchFamily="34" charset="0"/>
                <a:cs typeface="Tahoma" panose="020B0604030504040204" pitchFamily="34" charset="0"/>
              </a:rPr>
              <a:t>(factories, businesses).</a:t>
            </a: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Marx claimed that the proletariat were persuaded to accept this situation by developing </a:t>
            </a:r>
            <a:r>
              <a:rPr lang="en-GB" b="1" dirty="0">
                <a:latin typeface="Tahoma" panose="020B0604030504040204" pitchFamily="34" charset="0"/>
                <a:ea typeface="Tahoma" panose="020B0604030504040204" pitchFamily="34" charset="0"/>
                <a:cs typeface="Tahoma" panose="020B0604030504040204" pitchFamily="34" charset="0"/>
              </a:rPr>
              <a:t>ideological state apparatuses (ISA) </a:t>
            </a:r>
            <a:r>
              <a:rPr lang="en-GB" dirty="0">
                <a:latin typeface="Tahoma" panose="020B0604030504040204" pitchFamily="34" charset="0"/>
                <a:ea typeface="Tahoma" panose="020B0604030504040204" pitchFamily="34" charset="0"/>
                <a:cs typeface="Tahoma" panose="020B0604030504040204" pitchFamily="34" charset="0"/>
              </a:rPr>
              <a:t>– these are the agencies such as education and the media - that are use to maintain  the power of the bourgeoisie. For example, widespread use of media keeps people happy enough as they are entertained and not question their lack of power. Marx called this </a:t>
            </a:r>
            <a:r>
              <a:rPr lang="en-GB" b="1" dirty="0">
                <a:latin typeface="Tahoma" panose="020B0604030504040204" pitchFamily="34" charset="0"/>
                <a:ea typeface="Tahoma" panose="020B0604030504040204" pitchFamily="34" charset="0"/>
                <a:cs typeface="Tahoma" panose="020B0604030504040204" pitchFamily="34" charset="0"/>
              </a:rPr>
              <a:t>false class consciousness</a:t>
            </a:r>
            <a:r>
              <a:rPr lang="en-GB" dirty="0">
                <a:latin typeface="Tahoma" panose="020B0604030504040204" pitchFamily="34" charset="0"/>
                <a:ea typeface="Tahoma" panose="020B0604030504040204" pitchFamily="34" charset="0"/>
                <a:cs typeface="Tahoma" panose="020B0604030504040204" pitchFamily="34" charset="0"/>
              </a:rPr>
              <a:t>, as working class cannot see a different ways of living. However, Marx argued that eventually the proletariat would see the unfairness of society and revolt against the power structure.</a:t>
            </a:r>
          </a:p>
          <a:p>
            <a:endParaRPr lang="en-GB" dirty="0">
              <a:latin typeface="Tahoma" panose="020B0604030504040204" pitchFamily="34" charset="0"/>
              <a:ea typeface="Tahoma" panose="020B0604030504040204" pitchFamily="34" charset="0"/>
              <a:cs typeface="Tahoma" panose="020B0604030504040204" pitchFamily="34" charset="0"/>
            </a:endParaRPr>
          </a:p>
          <a:p>
            <a:endParaRPr lang="en-GB" dirty="0">
              <a:latin typeface="Tahoma" panose="020B0604030504040204" pitchFamily="34" charset="0"/>
              <a:ea typeface="Tahoma" panose="020B0604030504040204" pitchFamily="34" charset="0"/>
              <a:cs typeface="Tahoma" panose="020B0604030504040204" pitchFamily="34" charset="0"/>
            </a:endParaRPr>
          </a:p>
          <a:p>
            <a:endParaRPr lang="en-GB" dirty="0">
              <a:latin typeface="Tahoma" panose="020B0604030504040204" pitchFamily="34" charset="0"/>
              <a:ea typeface="Tahoma" panose="020B0604030504040204" pitchFamily="34" charset="0"/>
              <a:cs typeface="Tahoma" panose="020B0604030504040204" pitchFamily="34" charset="0"/>
            </a:endParaRPr>
          </a:p>
          <a:p>
            <a:endParaRPr lang="en-GB" dirty="0">
              <a:latin typeface="Tahoma" panose="020B0604030504040204" pitchFamily="34" charset="0"/>
              <a:ea typeface="Tahoma" panose="020B0604030504040204" pitchFamily="34" charset="0"/>
              <a:cs typeface="Tahoma" panose="020B0604030504040204" pitchFamily="34" charset="0"/>
            </a:endParaRPr>
          </a:p>
          <a:p>
            <a:endParaRPr lang="en-GB" dirty="0">
              <a:latin typeface="Tahoma" panose="020B0604030504040204" pitchFamily="34" charset="0"/>
              <a:ea typeface="Tahoma" panose="020B0604030504040204" pitchFamily="34" charset="0"/>
              <a:cs typeface="Tahoma" panose="020B0604030504040204" pitchFamily="34" charset="0"/>
            </a:endParaRPr>
          </a:p>
          <a:p>
            <a:endParaRPr lang="en-GB"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99890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ibrary.case.edu/ksl/facilities/gallery/wrhs/images/Pyramid%20of%20Capitalist%20Syst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66211"/>
            <a:ext cx="5472608" cy="6749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628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60648"/>
            <a:ext cx="7992888" cy="369332"/>
          </a:xfrm>
          <a:prstGeom prst="rect">
            <a:avLst/>
          </a:prstGeom>
          <a:solidFill>
            <a:schemeClr val="accent6"/>
          </a:solidFill>
        </p:spPr>
        <p:txBody>
          <a:bodyPr wrap="square" rtlCol="0">
            <a:spAutoFit/>
          </a:bodyPr>
          <a:lstStyle/>
          <a:p>
            <a:pPr algn="ctr"/>
            <a:r>
              <a:rPr lang="en-GB" dirty="0">
                <a:solidFill>
                  <a:schemeClr val="bg1"/>
                </a:solidFill>
                <a:latin typeface="Tahoma" panose="020B0604030504040204" pitchFamily="34" charset="0"/>
                <a:ea typeface="Tahoma" panose="020B0604030504040204" pitchFamily="34" charset="0"/>
                <a:cs typeface="Tahoma" panose="020B0604030504040204" pitchFamily="34" charset="0"/>
              </a:rPr>
              <a:t>Marxism evaluation</a:t>
            </a:r>
          </a:p>
        </p:txBody>
      </p:sp>
      <p:graphicFrame>
        <p:nvGraphicFramePr>
          <p:cNvPr id="3" name="Table 2"/>
          <p:cNvGraphicFramePr>
            <a:graphicFrameLocks noGrp="1"/>
          </p:cNvGraphicFramePr>
          <p:nvPr>
            <p:extLst>
              <p:ext uri="{D42A27DB-BD31-4B8C-83A1-F6EECF244321}">
                <p14:modId xmlns:p14="http://schemas.microsoft.com/office/powerpoint/2010/main" val="602636116"/>
              </p:ext>
            </p:extLst>
          </p:nvPr>
        </p:nvGraphicFramePr>
        <p:xfrm>
          <a:off x="1524000" y="1397000"/>
          <a:ext cx="6096000" cy="48514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808004756"/>
                    </a:ext>
                  </a:extLst>
                </a:gridCol>
                <a:gridCol w="3048000">
                  <a:extLst>
                    <a:ext uri="{9D8B030D-6E8A-4147-A177-3AD203B41FA5}">
                      <a16:colId xmlns:a16="http://schemas.microsoft.com/office/drawing/2014/main" val="3870502842"/>
                    </a:ext>
                  </a:extLst>
                </a:gridCol>
              </a:tblGrid>
              <a:tr h="370840">
                <a:tc>
                  <a:txBody>
                    <a:bodyPr/>
                    <a:lstStyle/>
                    <a:p>
                      <a:r>
                        <a:rPr lang="en-GB" dirty="0"/>
                        <a:t>Strengths </a:t>
                      </a:r>
                    </a:p>
                  </a:txBody>
                  <a:tcPr/>
                </a:tc>
                <a:tc>
                  <a:txBody>
                    <a:bodyPr/>
                    <a:lstStyle/>
                    <a:p>
                      <a:r>
                        <a:rPr lang="en-GB" dirty="0"/>
                        <a:t>Weaknesses</a:t>
                      </a:r>
                    </a:p>
                  </a:txBody>
                  <a:tcPr/>
                </a:tc>
                <a:extLst>
                  <a:ext uri="{0D108BD9-81ED-4DB2-BD59-A6C34878D82A}">
                    <a16:rowId xmlns:a16="http://schemas.microsoft.com/office/drawing/2014/main" val="3083576423"/>
                  </a:ext>
                </a:extLst>
              </a:tr>
              <a:tr h="370840">
                <a:tc>
                  <a:txBody>
                    <a:bodyPr/>
                    <a:lstStyle/>
                    <a:p>
                      <a:pPr marL="285750" indent="-285750">
                        <a:buFont typeface="Arial" panose="020B0604020202020204" pitchFamily="34" charset="0"/>
                        <a:buChar char="•"/>
                      </a:pPr>
                      <a:r>
                        <a:rPr lang="en-GB" dirty="0"/>
                        <a:t>Most influential from 1960s</a:t>
                      </a:r>
                    </a:p>
                    <a:p>
                      <a:pPr marL="285750" indent="-285750">
                        <a:buFont typeface="Arial" panose="020B0604020202020204" pitchFamily="34" charset="0"/>
                        <a:buChar char="•"/>
                      </a:pPr>
                      <a:r>
                        <a:rPr lang="en-GB" dirty="0"/>
                        <a:t>Interpreted in different ways by sociologists</a:t>
                      </a:r>
                    </a:p>
                    <a:p>
                      <a:pPr marL="285750" indent="-285750">
                        <a:buFont typeface="Arial" panose="020B0604020202020204" pitchFamily="34" charset="0"/>
                        <a:buChar char="•"/>
                      </a:pPr>
                      <a:r>
                        <a:rPr lang="en-GB" baseline="0" dirty="0"/>
                        <a:t>Offers a critical viewpoint to capitalism </a:t>
                      </a:r>
                    </a:p>
                    <a:p>
                      <a:pPr marL="285750" indent="-285750">
                        <a:buFont typeface="Arial" panose="020B0604020202020204" pitchFamily="34" charset="0"/>
                        <a:buChar char="•"/>
                      </a:pPr>
                      <a:r>
                        <a:rPr lang="en-GB" baseline="0" dirty="0"/>
                        <a:t>Understands the issues as social inequalities continue to increase</a:t>
                      </a:r>
                    </a:p>
                    <a:p>
                      <a:pPr marL="285750" indent="-285750">
                        <a:buFont typeface="Arial" panose="020B0604020202020204" pitchFamily="34" charset="0"/>
                        <a:buChar char="•"/>
                      </a:pPr>
                      <a:r>
                        <a:rPr lang="en-GB" baseline="0" dirty="0"/>
                        <a:t>Offers an explanation for this</a:t>
                      </a:r>
                    </a:p>
                  </a:txBody>
                  <a:tcPr/>
                </a:tc>
                <a:tc>
                  <a:txBody>
                    <a:bodyPr/>
                    <a:lstStyle/>
                    <a:p>
                      <a:pPr marL="285750" indent="-285750">
                        <a:buFont typeface="Arial" panose="020B0604020202020204" pitchFamily="34" charset="0"/>
                        <a:buChar char="•"/>
                      </a:pPr>
                      <a:r>
                        <a:rPr lang="en-GB" dirty="0"/>
                        <a:t>Faces some criticisms </a:t>
                      </a:r>
                      <a:r>
                        <a:rPr lang="en-GB" dirty="0" err="1"/>
                        <a:t>eg</a:t>
                      </a:r>
                      <a:r>
                        <a:rPr lang="en-GB" baseline="0" dirty="0"/>
                        <a:t> working class are ‘brain washed’ into false class consciousness</a:t>
                      </a:r>
                    </a:p>
                    <a:p>
                      <a:pPr marL="285750" indent="-285750">
                        <a:buFont typeface="Arial" panose="020B0604020202020204" pitchFamily="34" charset="0"/>
                        <a:buChar char="•"/>
                      </a:pPr>
                      <a:r>
                        <a:rPr lang="en-GB" baseline="0" dirty="0"/>
                        <a:t>Even though there are inequalities, capitalist societies still have a comparatively better poor (relative poverty) than many who have lived under communism</a:t>
                      </a:r>
                    </a:p>
                    <a:p>
                      <a:pPr marL="285750" indent="-285750">
                        <a:buFont typeface="Arial" panose="020B0604020202020204" pitchFamily="34" charset="0"/>
                        <a:buChar char="•"/>
                      </a:pPr>
                      <a:r>
                        <a:rPr lang="en-GB" baseline="0" dirty="0"/>
                        <a:t>Marxism focus on class differences but ignores other inequalities such as gender, ethnicity and religion</a:t>
                      </a:r>
                      <a:endParaRPr lang="en-GB" dirty="0"/>
                    </a:p>
                  </a:txBody>
                  <a:tcPr/>
                </a:tc>
                <a:extLst>
                  <a:ext uri="{0D108BD9-81ED-4DB2-BD59-A6C34878D82A}">
                    <a16:rowId xmlns:a16="http://schemas.microsoft.com/office/drawing/2014/main" val="3134835979"/>
                  </a:ext>
                </a:extLst>
              </a:tr>
            </a:tbl>
          </a:graphicData>
        </a:graphic>
      </p:graphicFrame>
      <p:pic>
        <p:nvPicPr>
          <p:cNvPr id="4" name="Picture 8" descr="Thumbs up, down - HoustonChronicle.co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000"/>
          <a:stretch/>
        </p:blipFill>
        <p:spPr bwMode="auto">
          <a:xfrm flipH="1">
            <a:off x="-60177" y="2436741"/>
            <a:ext cx="1584177" cy="12802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Thumbs up, down - HoustonChronicle.co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r="50000" b="-6026"/>
          <a:stretch/>
        </p:blipFill>
        <p:spPr bwMode="auto">
          <a:xfrm flipH="1">
            <a:off x="7740353" y="2359594"/>
            <a:ext cx="1584173" cy="1357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982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60648"/>
            <a:ext cx="7992888" cy="369332"/>
          </a:xfrm>
          <a:prstGeom prst="rect">
            <a:avLst/>
          </a:prstGeom>
          <a:solidFill>
            <a:schemeClr val="accent6"/>
          </a:solidFill>
        </p:spPr>
        <p:txBody>
          <a:bodyPr wrap="square" rtlCol="0">
            <a:spAutoFit/>
          </a:bodyPr>
          <a:lstStyle/>
          <a:p>
            <a:pPr algn="ctr"/>
            <a:r>
              <a:rPr lang="en-GB" dirty="0">
                <a:solidFill>
                  <a:schemeClr val="bg1"/>
                </a:solidFill>
                <a:latin typeface="Tahoma" panose="020B0604030504040204" pitchFamily="34" charset="0"/>
                <a:ea typeface="Tahoma" panose="020B0604030504040204" pitchFamily="34" charset="0"/>
                <a:cs typeface="Tahoma" panose="020B0604030504040204" pitchFamily="34" charset="0"/>
              </a:rPr>
              <a:t>Weber</a:t>
            </a:r>
          </a:p>
        </p:txBody>
      </p:sp>
      <p:sp>
        <p:nvSpPr>
          <p:cNvPr id="3" name="TextBox 2"/>
          <p:cNvSpPr txBox="1"/>
          <p:nvPr/>
        </p:nvSpPr>
        <p:spPr>
          <a:xfrm>
            <a:off x="755575" y="764705"/>
            <a:ext cx="7956617" cy="2308324"/>
          </a:xfrm>
          <a:prstGeom prst="rect">
            <a:avLst/>
          </a:prstGeom>
          <a:noFill/>
        </p:spPr>
        <p:txBody>
          <a:bodyPr wrap="square" rtlCol="0">
            <a:spAutoFit/>
          </a:bodyPr>
          <a:lstStyle/>
          <a:p>
            <a:r>
              <a:rPr lang="en-GB" dirty="0">
                <a:latin typeface="Tahoma" panose="020B0604030504040204" pitchFamily="34" charset="0"/>
                <a:ea typeface="Tahoma" panose="020B0604030504040204" pitchFamily="34" charset="0"/>
                <a:cs typeface="Tahoma" panose="020B0604030504040204" pitchFamily="34" charset="0"/>
              </a:rPr>
              <a:t>Main sociologist: Weber</a:t>
            </a:r>
          </a:p>
          <a:p>
            <a:r>
              <a:rPr lang="en-GB" dirty="0">
                <a:latin typeface="Tahoma" panose="020B0604030504040204" pitchFamily="34" charset="0"/>
                <a:ea typeface="Tahoma" panose="020B0604030504040204" pitchFamily="34" charset="0"/>
                <a:cs typeface="Tahoma" panose="020B0604030504040204" pitchFamily="34" charset="0"/>
                <a:hlinkClick r:id="rId2"/>
              </a:rPr>
              <a:t>Who was Max Weber?</a:t>
            </a:r>
            <a:r>
              <a:rPr lang="en-GB" dirty="0">
                <a:latin typeface="Tahoma" panose="020B0604030504040204" pitchFamily="34" charset="0"/>
                <a:ea typeface="Tahoma" panose="020B0604030504040204" pitchFamily="34" charset="0"/>
                <a:cs typeface="Tahoma" panose="020B0604030504040204" pitchFamily="34" charset="0"/>
              </a:rPr>
              <a:t> </a:t>
            </a:r>
          </a:p>
          <a:p>
            <a:r>
              <a:rPr lang="en-GB" dirty="0">
                <a:latin typeface="Tahoma" panose="020B0604030504040204" pitchFamily="34" charset="0"/>
                <a:ea typeface="Tahoma" panose="020B0604030504040204" pitchFamily="34" charset="0"/>
                <a:cs typeface="Tahoma" panose="020B0604030504040204" pitchFamily="34" charset="0"/>
              </a:rPr>
              <a:t>German sociologist Max Weber disagreed with Marx and his analysis of social inequalities.</a:t>
            </a:r>
          </a:p>
          <a:p>
            <a:r>
              <a:rPr lang="en-GB" dirty="0">
                <a:latin typeface="Tahoma" panose="020B0604030504040204" pitchFamily="34" charset="0"/>
                <a:ea typeface="Tahoma" panose="020B0604030504040204" pitchFamily="34" charset="0"/>
                <a:cs typeface="Tahoma" panose="020B0604030504040204" pitchFamily="34" charset="0"/>
              </a:rPr>
              <a:t>Weber said that differences of status and power more important and not always linked to economy – not all about the money!</a:t>
            </a:r>
          </a:p>
          <a:p>
            <a:r>
              <a:rPr lang="en-GB" dirty="0" err="1">
                <a:latin typeface="Tahoma" panose="020B0604030504040204" pitchFamily="34" charset="0"/>
                <a:ea typeface="Tahoma" panose="020B0604030504040204" pitchFamily="34" charset="0"/>
                <a:cs typeface="Tahoma" panose="020B0604030504040204" pitchFamily="34" charset="0"/>
              </a:rPr>
              <a:t>Eg</a:t>
            </a:r>
            <a:r>
              <a:rPr lang="en-GB" dirty="0">
                <a:latin typeface="Tahoma" panose="020B0604030504040204" pitchFamily="34" charset="0"/>
                <a:ea typeface="Tahoma" panose="020B0604030504040204" pitchFamily="34" charset="0"/>
                <a:cs typeface="Tahoma" panose="020B0604030504040204" pitchFamily="34" charset="0"/>
              </a:rPr>
              <a:t> ethnic minorities treated differently regardless of their wealth.</a:t>
            </a:r>
          </a:p>
          <a:p>
            <a:endParaRPr lang="en-GB" dirty="0">
              <a:latin typeface="Tahoma" panose="020B0604030504040204" pitchFamily="34" charset="0"/>
              <a:ea typeface="Tahoma" panose="020B0604030504040204" pitchFamily="34" charset="0"/>
              <a:cs typeface="Tahoma" panose="020B0604030504040204" pitchFamily="34" charset="0"/>
            </a:endParaRPr>
          </a:p>
        </p:txBody>
      </p:sp>
      <p:pic>
        <p:nvPicPr>
          <p:cNvPr id="13314" name="Picture 2" descr="Reading Black Lives Matter protest in pictures as hundreds take to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3573016"/>
            <a:ext cx="4106033" cy="2736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394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60648"/>
            <a:ext cx="7992888" cy="369332"/>
          </a:xfrm>
          <a:prstGeom prst="rect">
            <a:avLst/>
          </a:prstGeom>
          <a:solidFill>
            <a:schemeClr val="accent6"/>
          </a:solidFill>
        </p:spPr>
        <p:txBody>
          <a:bodyPr wrap="square" rtlCol="0">
            <a:spAutoFit/>
          </a:bodyPr>
          <a:lstStyle/>
          <a:p>
            <a:pPr algn="ctr"/>
            <a:r>
              <a:rPr lang="en-GB" dirty="0">
                <a:solidFill>
                  <a:schemeClr val="bg1"/>
                </a:solidFill>
                <a:latin typeface="Tahoma" panose="020B0604030504040204" pitchFamily="34" charset="0"/>
                <a:ea typeface="Tahoma" panose="020B0604030504040204" pitchFamily="34" charset="0"/>
                <a:cs typeface="Tahoma" panose="020B0604030504040204" pitchFamily="34" charset="0"/>
              </a:rPr>
              <a:t>Weber</a:t>
            </a:r>
            <a:r>
              <a:rPr lang="en-GB" dirty="0">
                <a:latin typeface="Tahoma" panose="020B0604030504040204" pitchFamily="34" charset="0"/>
                <a:ea typeface="Tahoma" panose="020B0604030504040204" pitchFamily="34" charset="0"/>
                <a:cs typeface="Tahoma" panose="020B0604030504040204" pitchFamily="34" charset="0"/>
              </a:rPr>
              <a:t> </a:t>
            </a:r>
            <a:r>
              <a:rPr lang="en-GB" dirty="0">
                <a:solidFill>
                  <a:schemeClr val="bg1"/>
                </a:solidFill>
                <a:latin typeface="Tahoma" panose="020B0604030504040204" pitchFamily="34" charset="0"/>
                <a:ea typeface="Tahoma" panose="020B0604030504040204" pitchFamily="34" charset="0"/>
                <a:cs typeface="Tahoma" panose="020B0604030504040204" pitchFamily="34" charset="0"/>
              </a:rPr>
              <a:t>evaluation</a:t>
            </a:r>
          </a:p>
        </p:txBody>
      </p:sp>
      <p:graphicFrame>
        <p:nvGraphicFramePr>
          <p:cNvPr id="3" name="Table 2"/>
          <p:cNvGraphicFramePr>
            <a:graphicFrameLocks noGrp="1"/>
          </p:cNvGraphicFramePr>
          <p:nvPr>
            <p:extLst>
              <p:ext uri="{D42A27DB-BD31-4B8C-83A1-F6EECF244321}">
                <p14:modId xmlns:p14="http://schemas.microsoft.com/office/powerpoint/2010/main" val="3189248542"/>
              </p:ext>
            </p:extLst>
          </p:nvPr>
        </p:nvGraphicFramePr>
        <p:xfrm>
          <a:off x="1524000" y="1397000"/>
          <a:ext cx="6096000" cy="45770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808004756"/>
                    </a:ext>
                  </a:extLst>
                </a:gridCol>
                <a:gridCol w="3048000">
                  <a:extLst>
                    <a:ext uri="{9D8B030D-6E8A-4147-A177-3AD203B41FA5}">
                      <a16:colId xmlns:a16="http://schemas.microsoft.com/office/drawing/2014/main" val="3870502842"/>
                    </a:ext>
                  </a:extLst>
                </a:gridCol>
              </a:tblGrid>
              <a:tr h="370840">
                <a:tc>
                  <a:txBody>
                    <a:bodyPr/>
                    <a:lstStyle/>
                    <a:p>
                      <a:r>
                        <a:rPr lang="en-GB" dirty="0"/>
                        <a:t>Strengths </a:t>
                      </a:r>
                    </a:p>
                  </a:txBody>
                  <a:tcPr/>
                </a:tc>
                <a:tc>
                  <a:txBody>
                    <a:bodyPr/>
                    <a:lstStyle/>
                    <a:p>
                      <a:r>
                        <a:rPr lang="en-GB" dirty="0"/>
                        <a:t>Weaknesses</a:t>
                      </a:r>
                    </a:p>
                  </a:txBody>
                  <a:tcPr/>
                </a:tc>
                <a:extLst>
                  <a:ext uri="{0D108BD9-81ED-4DB2-BD59-A6C34878D82A}">
                    <a16:rowId xmlns:a16="http://schemas.microsoft.com/office/drawing/2014/main" val="3083576423"/>
                  </a:ext>
                </a:extLst>
              </a:tr>
              <a:tr h="370840">
                <a:tc>
                  <a:txBody>
                    <a:bodyPr/>
                    <a:lstStyle/>
                    <a:p>
                      <a:pPr marL="285750" indent="-285750">
                        <a:buFont typeface="Arial" panose="020B0604020202020204" pitchFamily="34" charset="0"/>
                        <a:buChar char="•"/>
                      </a:pPr>
                      <a:r>
                        <a:rPr lang="en-GB" dirty="0"/>
                        <a:t>Recognises that class alone is not the only markers of inequality – focuses on status and power</a:t>
                      </a:r>
                    </a:p>
                    <a:p>
                      <a:pPr marL="285750" indent="-285750">
                        <a:buFont typeface="Arial" panose="020B0604020202020204" pitchFamily="34" charset="0"/>
                        <a:buChar char="•"/>
                      </a:pPr>
                      <a:r>
                        <a:rPr lang="en-GB" dirty="0"/>
                        <a:t>Understands that even though people may come from a well-off background may still face discrimination</a:t>
                      </a:r>
                    </a:p>
                  </a:txBody>
                  <a:tcPr/>
                </a:tc>
                <a:tc>
                  <a:txBody>
                    <a:bodyPr/>
                    <a:lstStyle/>
                    <a:p>
                      <a:pPr marL="285750" indent="-285750">
                        <a:buFont typeface="Arial" panose="020B0604020202020204" pitchFamily="34" charset="0"/>
                        <a:buChar char="•"/>
                      </a:pPr>
                      <a:r>
                        <a:rPr lang="en-GB" dirty="0"/>
                        <a:t>Although</a:t>
                      </a:r>
                      <a:r>
                        <a:rPr lang="en-GB" baseline="0" dirty="0"/>
                        <a:t> can be applied to gender inequality Weber does not explain this and how gender can cross power boundaries</a:t>
                      </a:r>
                    </a:p>
                    <a:p>
                      <a:pPr marL="285750" indent="-285750">
                        <a:buFont typeface="Arial" panose="020B0604020202020204" pitchFamily="34" charset="0"/>
                        <a:buChar char="•"/>
                      </a:pPr>
                      <a:r>
                        <a:rPr lang="en-GB" baseline="0" dirty="0"/>
                        <a:t>Does not offer an explanation for </a:t>
                      </a:r>
                      <a:r>
                        <a:rPr lang="en-GB" i="1" baseline="0" dirty="0"/>
                        <a:t>how</a:t>
                      </a:r>
                      <a:r>
                        <a:rPr lang="en-GB" baseline="0" dirty="0"/>
                        <a:t> this divide happens (structures)</a:t>
                      </a:r>
                    </a:p>
                    <a:p>
                      <a:pPr marL="285750" indent="-285750">
                        <a:buFont typeface="Arial" panose="020B0604020202020204" pitchFamily="34" charset="0"/>
                        <a:buChar char="•"/>
                      </a:pPr>
                      <a:r>
                        <a:rPr lang="en-GB" baseline="0"/>
                        <a:t>Although </a:t>
                      </a:r>
                      <a:r>
                        <a:rPr lang="en-GB" baseline="0" dirty="0"/>
                        <a:t>he disagreed with Marx in reality most power and status comes from wealth</a:t>
                      </a:r>
                    </a:p>
                    <a:p>
                      <a:pPr marL="285750" indent="-285750">
                        <a:buFont typeface="Arial" panose="020B0604020202020204" pitchFamily="34" charset="0"/>
                        <a:buChar char="•"/>
                      </a:pPr>
                      <a:r>
                        <a:rPr lang="en-GB" baseline="0" dirty="0"/>
                        <a:t>Postmodernists argue that norms and values no longer fixed so status is fluid</a:t>
                      </a:r>
                      <a:endParaRPr lang="en-GB" dirty="0"/>
                    </a:p>
                  </a:txBody>
                  <a:tcPr/>
                </a:tc>
                <a:extLst>
                  <a:ext uri="{0D108BD9-81ED-4DB2-BD59-A6C34878D82A}">
                    <a16:rowId xmlns:a16="http://schemas.microsoft.com/office/drawing/2014/main" val="3134835979"/>
                  </a:ext>
                </a:extLst>
              </a:tr>
            </a:tbl>
          </a:graphicData>
        </a:graphic>
      </p:graphicFrame>
      <p:pic>
        <p:nvPicPr>
          <p:cNvPr id="4" name="Picture 8" descr="Thumbs up, down - HoustonChronicle.co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000"/>
          <a:stretch/>
        </p:blipFill>
        <p:spPr bwMode="auto">
          <a:xfrm flipH="1">
            <a:off x="-60177" y="2436741"/>
            <a:ext cx="1584177" cy="12802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Thumbs up, down - HoustonChronicle.co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r="50000" b="-6026"/>
          <a:stretch/>
        </p:blipFill>
        <p:spPr bwMode="auto">
          <a:xfrm flipH="1">
            <a:off x="7740353" y="2359594"/>
            <a:ext cx="1584173" cy="1357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529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332656"/>
            <a:ext cx="7992888" cy="369332"/>
          </a:xfrm>
          <a:prstGeom prst="rect">
            <a:avLst/>
          </a:prstGeom>
          <a:solidFill>
            <a:schemeClr val="accent6"/>
          </a:solidFill>
        </p:spPr>
        <p:txBody>
          <a:bodyPr wrap="square" rtlCol="0">
            <a:spAutoFit/>
          </a:bodyPr>
          <a:lstStyle/>
          <a:p>
            <a:pPr algn="ctr"/>
            <a:r>
              <a:rPr lang="en-GB" dirty="0">
                <a:solidFill>
                  <a:schemeClr val="bg1"/>
                </a:solidFill>
                <a:latin typeface="Tahoma" panose="020B0604030504040204" pitchFamily="34" charset="0"/>
                <a:ea typeface="Tahoma" panose="020B0604030504040204" pitchFamily="34" charset="0"/>
                <a:cs typeface="Tahoma" panose="020B0604030504040204" pitchFamily="34" charset="0"/>
              </a:rPr>
              <a:t>Feminism</a:t>
            </a:r>
          </a:p>
        </p:txBody>
      </p:sp>
      <p:sp>
        <p:nvSpPr>
          <p:cNvPr id="4" name="TextBox 3"/>
          <p:cNvSpPr txBox="1"/>
          <p:nvPr/>
        </p:nvSpPr>
        <p:spPr>
          <a:xfrm>
            <a:off x="427795" y="1164735"/>
            <a:ext cx="7956617" cy="3139321"/>
          </a:xfrm>
          <a:prstGeom prst="rect">
            <a:avLst/>
          </a:prstGeom>
          <a:noFill/>
        </p:spPr>
        <p:txBody>
          <a:bodyPr wrap="square" rtlCol="0">
            <a:spAutoFit/>
          </a:bodyPr>
          <a:lstStyle/>
          <a:p>
            <a:r>
              <a:rPr lang="en-GB" dirty="0">
                <a:latin typeface="Tahoma" panose="020B0604030504040204" pitchFamily="34" charset="0"/>
                <a:ea typeface="Tahoma" panose="020B0604030504040204" pitchFamily="34" charset="0"/>
                <a:cs typeface="Tahoma" panose="020B0604030504040204" pitchFamily="34" charset="0"/>
              </a:rPr>
              <a:t>Although can be linked to aspects of female emancipation (freedom) from 19</a:t>
            </a:r>
            <a:r>
              <a:rPr lang="en-GB" baseline="30000" dirty="0">
                <a:latin typeface="Tahoma" panose="020B0604030504040204" pitchFamily="34" charset="0"/>
                <a:ea typeface="Tahoma" panose="020B0604030504040204" pitchFamily="34" charset="0"/>
                <a:cs typeface="Tahoma" panose="020B0604030504040204" pitchFamily="34" charset="0"/>
              </a:rPr>
              <a:t>th</a:t>
            </a:r>
            <a:r>
              <a:rPr lang="en-GB" dirty="0">
                <a:latin typeface="Tahoma" panose="020B0604030504040204" pitchFamily="34" charset="0"/>
                <a:ea typeface="Tahoma" panose="020B0604030504040204" pitchFamily="34" charset="0"/>
                <a:cs typeface="Tahoma" panose="020B0604030504040204" pitchFamily="34" charset="0"/>
              </a:rPr>
              <a:t> century onwards (e.g. suffragette movement) its main influence was from 1970s onwards. Feminists argue that in most societies women face inequality compared to men regardless of class, ethnicity or other sociological divides. For example, males control most businesses, politics and the law. Men also tend to be more dominant in personal relationships.</a:t>
            </a: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Feminism has encouraged sociologists to focus more on gender inequalities, focussing on the concept of a </a:t>
            </a:r>
            <a:r>
              <a:rPr lang="en-GB" b="1" dirty="0">
                <a:latin typeface="Tahoma" panose="020B0604030504040204" pitchFamily="34" charset="0"/>
                <a:ea typeface="Tahoma" panose="020B0604030504040204" pitchFamily="34" charset="0"/>
                <a:cs typeface="Tahoma" panose="020B0604030504040204" pitchFamily="34" charset="0"/>
              </a:rPr>
              <a:t>patriarchal ideology</a:t>
            </a:r>
            <a:r>
              <a:rPr lang="en-GB" dirty="0">
                <a:latin typeface="Tahoma" panose="020B0604030504040204" pitchFamily="34" charset="0"/>
                <a:ea typeface="Tahoma" panose="020B0604030504040204" pitchFamily="34" charset="0"/>
                <a:cs typeface="Tahoma" panose="020B0604030504040204" pitchFamily="34" charset="0"/>
              </a:rPr>
              <a:t>, where all the power lies with men, and the maintenance of these systems.</a:t>
            </a:r>
          </a:p>
          <a:p>
            <a:endParaRPr lang="en-GB" dirty="0">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Bra burning, 70s | Twitter | Feminism, Womens movement, Femin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3383" y="4047415"/>
            <a:ext cx="3718809" cy="25969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media.npr.org/programs/morning/features/2008/sep/miss_america/protest2_200-c26e951b66596d699fd291c7c2f185be7ba00f0a-s300-c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293096"/>
            <a:ext cx="3135051" cy="23512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3C3536E-574C-4E98-9894-C59F1A442C3D}"/>
              </a:ext>
            </a:extLst>
          </p:cNvPr>
          <p:cNvSpPr/>
          <p:nvPr/>
        </p:nvSpPr>
        <p:spPr>
          <a:xfrm>
            <a:off x="431808" y="764705"/>
            <a:ext cx="4572000" cy="369332"/>
          </a:xfrm>
          <a:prstGeom prst="rect">
            <a:avLst/>
          </a:prstGeom>
        </p:spPr>
        <p:txBody>
          <a:bodyPr>
            <a:spAutoFit/>
          </a:bodyPr>
          <a:lstStyle/>
          <a:p>
            <a:r>
              <a:rPr lang="en-GB" dirty="0">
                <a:hlinkClick r:id="rId4"/>
              </a:rPr>
              <a:t>What is Feminism?</a:t>
            </a:r>
            <a:r>
              <a:rPr lang="en-GB" dirty="0"/>
              <a:t> </a:t>
            </a:r>
          </a:p>
        </p:txBody>
      </p:sp>
    </p:spTree>
    <p:extLst>
      <p:ext uri="{BB962C8B-B14F-4D97-AF65-F5344CB8AC3E}">
        <p14:creationId xmlns:p14="http://schemas.microsoft.com/office/powerpoint/2010/main" val="2489874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88640"/>
            <a:ext cx="7992888" cy="369332"/>
          </a:xfrm>
          <a:prstGeom prst="rect">
            <a:avLst/>
          </a:prstGeom>
          <a:solidFill>
            <a:schemeClr val="accent6"/>
          </a:solidFill>
        </p:spPr>
        <p:txBody>
          <a:bodyPr wrap="square" rtlCol="0">
            <a:spAutoFit/>
          </a:bodyPr>
          <a:lstStyle/>
          <a:p>
            <a:pPr algn="ctr"/>
            <a:r>
              <a:rPr lang="en-GB">
                <a:solidFill>
                  <a:schemeClr val="bg1"/>
                </a:solidFill>
                <a:latin typeface="Tahoma" panose="020B0604030504040204" pitchFamily="34" charset="0"/>
                <a:ea typeface="Tahoma" panose="020B0604030504040204" pitchFamily="34" charset="0"/>
                <a:cs typeface="Tahoma" panose="020B0604030504040204" pitchFamily="34" charset="0"/>
              </a:rPr>
              <a:t>Feminism </a:t>
            </a:r>
            <a:r>
              <a:rPr lang="en-GB" dirty="0">
                <a:solidFill>
                  <a:schemeClr val="bg1"/>
                </a:solidFill>
                <a:latin typeface="Tahoma" panose="020B0604030504040204" pitchFamily="34" charset="0"/>
                <a:ea typeface="Tahoma" panose="020B0604030504040204" pitchFamily="34" charset="0"/>
                <a:cs typeface="Tahoma" panose="020B0604030504040204" pitchFamily="34" charset="0"/>
              </a:rPr>
              <a:t>evaluation</a:t>
            </a:r>
          </a:p>
        </p:txBody>
      </p:sp>
      <p:graphicFrame>
        <p:nvGraphicFramePr>
          <p:cNvPr id="3" name="Table 2"/>
          <p:cNvGraphicFramePr>
            <a:graphicFrameLocks noGrp="1"/>
          </p:cNvGraphicFramePr>
          <p:nvPr>
            <p:extLst>
              <p:ext uri="{D42A27DB-BD31-4B8C-83A1-F6EECF244321}">
                <p14:modId xmlns:p14="http://schemas.microsoft.com/office/powerpoint/2010/main" val="3162344691"/>
              </p:ext>
            </p:extLst>
          </p:nvPr>
        </p:nvGraphicFramePr>
        <p:xfrm>
          <a:off x="1524000" y="1397000"/>
          <a:ext cx="6096000" cy="32054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808004756"/>
                    </a:ext>
                  </a:extLst>
                </a:gridCol>
                <a:gridCol w="3048000">
                  <a:extLst>
                    <a:ext uri="{9D8B030D-6E8A-4147-A177-3AD203B41FA5}">
                      <a16:colId xmlns:a16="http://schemas.microsoft.com/office/drawing/2014/main" val="3870502842"/>
                    </a:ext>
                  </a:extLst>
                </a:gridCol>
              </a:tblGrid>
              <a:tr h="370840">
                <a:tc>
                  <a:txBody>
                    <a:bodyPr/>
                    <a:lstStyle/>
                    <a:p>
                      <a:r>
                        <a:rPr lang="en-GB" dirty="0"/>
                        <a:t>Strengths </a:t>
                      </a:r>
                    </a:p>
                  </a:txBody>
                  <a:tcPr/>
                </a:tc>
                <a:tc>
                  <a:txBody>
                    <a:bodyPr/>
                    <a:lstStyle/>
                    <a:p>
                      <a:r>
                        <a:rPr lang="en-GB" dirty="0"/>
                        <a:t>Weaknesses</a:t>
                      </a:r>
                    </a:p>
                  </a:txBody>
                  <a:tcPr/>
                </a:tc>
                <a:extLst>
                  <a:ext uri="{0D108BD9-81ED-4DB2-BD59-A6C34878D82A}">
                    <a16:rowId xmlns:a16="http://schemas.microsoft.com/office/drawing/2014/main" val="3083576423"/>
                  </a:ext>
                </a:extLst>
              </a:tr>
              <a:tr h="370840">
                <a:tc>
                  <a:txBody>
                    <a:bodyPr/>
                    <a:lstStyle/>
                    <a:p>
                      <a:pPr marL="285750" indent="-285750">
                        <a:buFont typeface="Arial" panose="020B0604020202020204" pitchFamily="34" charset="0"/>
                        <a:buChar char="•"/>
                      </a:pPr>
                      <a:r>
                        <a:rPr lang="en-GB" dirty="0"/>
                        <a:t>Recognises the inequalities that women face – at least half the population</a:t>
                      </a:r>
                    </a:p>
                    <a:p>
                      <a:pPr marL="285750" indent="-285750">
                        <a:buFont typeface="Arial" panose="020B0604020202020204" pitchFamily="34" charset="0"/>
                        <a:buChar char="•"/>
                      </a:pPr>
                      <a:r>
                        <a:rPr lang="en-GB" dirty="0"/>
                        <a:t>Later versions support intersections – </a:t>
                      </a:r>
                      <a:r>
                        <a:rPr lang="en-GB" dirty="0" err="1"/>
                        <a:t>eg</a:t>
                      </a:r>
                      <a:r>
                        <a:rPr lang="en-GB" dirty="0"/>
                        <a:t> black, gay woman</a:t>
                      </a:r>
                    </a:p>
                  </a:txBody>
                  <a:tcPr/>
                </a:tc>
                <a:tc>
                  <a:txBody>
                    <a:bodyPr/>
                    <a:lstStyle/>
                    <a:p>
                      <a:pPr marL="285750" indent="-285750">
                        <a:buFont typeface="Arial" panose="020B0604020202020204" pitchFamily="34" charset="0"/>
                        <a:buChar char="•"/>
                      </a:pPr>
                      <a:r>
                        <a:rPr lang="en-GB" dirty="0"/>
                        <a:t>May focus only on the inequality of women at cost of considering other inequalities</a:t>
                      </a:r>
                    </a:p>
                    <a:p>
                      <a:pPr marL="285750" indent="-285750">
                        <a:buFont typeface="Arial" panose="020B0604020202020204" pitchFamily="34" charset="0"/>
                        <a:buChar char="•"/>
                      </a:pPr>
                      <a:r>
                        <a:rPr lang="en-GB" dirty="0"/>
                        <a:t>Radical feminists accused of</a:t>
                      </a:r>
                      <a:r>
                        <a:rPr lang="en-GB" baseline="0" dirty="0"/>
                        <a:t> over-emphasising the dominance of males</a:t>
                      </a:r>
                    </a:p>
                    <a:p>
                      <a:pPr marL="285750" indent="-285750">
                        <a:buFont typeface="Arial" panose="020B0604020202020204" pitchFamily="34" charset="0"/>
                        <a:buChar char="•"/>
                      </a:pPr>
                      <a:r>
                        <a:rPr lang="en-GB" baseline="0" dirty="0"/>
                        <a:t>Liberal feminists argue that the role of woman </a:t>
                      </a:r>
                      <a:r>
                        <a:rPr lang="en-GB" i="1" baseline="0" dirty="0"/>
                        <a:t>has</a:t>
                      </a:r>
                      <a:r>
                        <a:rPr lang="en-GB" baseline="0" dirty="0"/>
                        <a:t> changed over time</a:t>
                      </a:r>
                      <a:endParaRPr lang="en-GB" dirty="0"/>
                    </a:p>
                  </a:txBody>
                  <a:tcPr/>
                </a:tc>
                <a:extLst>
                  <a:ext uri="{0D108BD9-81ED-4DB2-BD59-A6C34878D82A}">
                    <a16:rowId xmlns:a16="http://schemas.microsoft.com/office/drawing/2014/main" val="3134835979"/>
                  </a:ext>
                </a:extLst>
              </a:tr>
            </a:tbl>
          </a:graphicData>
        </a:graphic>
      </p:graphicFrame>
      <p:pic>
        <p:nvPicPr>
          <p:cNvPr id="4" name="Picture 8" descr="Thumbs up, down - HoustonChronicle.co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000"/>
          <a:stretch/>
        </p:blipFill>
        <p:spPr bwMode="auto">
          <a:xfrm flipH="1">
            <a:off x="-60177" y="2436741"/>
            <a:ext cx="1584177" cy="12802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Thumbs up, down - HoustonChronicle.co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r="50000" b="-6026"/>
          <a:stretch/>
        </p:blipFill>
        <p:spPr bwMode="auto">
          <a:xfrm flipH="1">
            <a:off x="7740353" y="2359594"/>
            <a:ext cx="1584173" cy="1357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468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60648"/>
            <a:ext cx="7992888" cy="369332"/>
          </a:xfrm>
          <a:prstGeom prst="rect">
            <a:avLst/>
          </a:prstGeom>
          <a:solidFill>
            <a:schemeClr val="accent6"/>
          </a:solidFill>
        </p:spPr>
        <p:txBody>
          <a:bodyPr wrap="square" rtlCol="0">
            <a:spAutoFit/>
          </a:bodyPr>
          <a:lstStyle/>
          <a:p>
            <a:pPr algn="ctr"/>
            <a:r>
              <a:rPr lang="en-GB" dirty="0">
                <a:solidFill>
                  <a:schemeClr val="bg1"/>
                </a:solidFill>
                <a:latin typeface="Tahoma" panose="020B0604030504040204" pitchFamily="34" charset="0"/>
                <a:ea typeface="Tahoma" panose="020B0604030504040204" pitchFamily="34" charset="0"/>
                <a:cs typeface="Tahoma" panose="020B0604030504040204" pitchFamily="34" charset="0"/>
              </a:rPr>
              <a:t>Post</a:t>
            </a:r>
            <a:r>
              <a:rPr lang="en-GB" dirty="0">
                <a:latin typeface="Tahoma" panose="020B0604030504040204" pitchFamily="34" charset="0"/>
                <a:ea typeface="Tahoma" panose="020B0604030504040204" pitchFamily="34" charset="0"/>
                <a:cs typeface="Tahoma" panose="020B0604030504040204" pitchFamily="34" charset="0"/>
              </a:rPr>
              <a:t> </a:t>
            </a:r>
            <a:r>
              <a:rPr lang="en-GB" dirty="0">
                <a:solidFill>
                  <a:schemeClr val="bg1"/>
                </a:solidFill>
                <a:latin typeface="Tahoma" panose="020B0604030504040204" pitchFamily="34" charset="0"/>
                <a:ea typeface="Tahoma" panose="020B0604030504040204" pitchFamily="34" charset="0"/>
                <a:cs typeface="Tahoma" panose="020B0604030504040204" pitchFamily="34" charset="0"/>
              </a:rPr>
              <a:t>modernism</a:t>
            </a:r>
          </a:p>
        </p:txBody>
      </p:sp>
      <p:sp>
        <p:nvSpPr>
          <p:cNvPr id="4" name="TextBox 3"/>
          <p:cNvSpPr txBox="1"/>
          <p:nvPr/>
        </p:nvSpPr>
        <p:spPr>
          <a:xfrm>
            <a:off x="611560" y="692696"/>
            <a:ext cx="8064896" cy="4801314"/>
          </a:xfrm>
          <a:prstGeom prst="rect">
            <a:avLst/>
          </a:prstGeom>
          <a:noFill/>
        </p:spPr>
        <p:txBody>
          <a:bodyPr wrap="square" rtlCol="0">
            <a:spAutoFit/>
          </a:bodyPr>
          <a:lstStyle/>
          <a:p>
            <a:r>
              <a:rPr lang="en-GB" dirty="0">
                <a:latin typeface="Tahoma" panose="020B0604030504040204" pitchFamily="34" charset="0"/>
                <a:ea typeface="Tahoma" panose="020B0604030504040204" pitchFamily="34" charset="0"/>
                <a:cs typeface="Tahoma" panose="020B0604030504040204" pitchFamily="34" charset="0"/>
                <a:hlinkClick r:id="rId2"/>
              </a:rPr>
              <a:t>Postmodernism explained</a:t>
            </a:r>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 </a:t>
            </a:r>
          </a:p>
          <a:p>
            <a:r>
              <a:rPr lang="en-GB" dirty="0">
                <a:latin typeface="Tahoma" panose="020B0604030504040204" pitchFamily="34" charset="0"/>
                <a:ea typeface="Tahoma" panose="020B0604030504040204" pitchFamily="34" charset="0"/>
                <a:cs typeface="Tahoma" panose="020B0604030504040204" pitchFamily="34" charset="0"/>
              </a:rPr>
              <a:t>Postmodernism is not strictly a sociological theory because there are many differing views from postmodernists. Most agree that we should focus on small parts of the social world and try to understand them from a variety of viewpoints. </a:t>
            </a:r>
          </a:p>
          <a:p>
            <a:r>
              <a:rPr lang="en-GB" dirty="0">
                <a:latin typeface="Tahoma" panose="020B0604030504040204" pitchFamily="34" charset="0"/>
                <a:ea typeface="Tahoma" panose="020B0604030504040204" pitchFamily="34" charset="0"/>
                <a:cs typeface="Tahoma" panose="020B0604030504040204" pitchFamily="34" charset="0"/>
              </a:rPr>
              <a:t>Postmodernists reject the idea that there is one ‘right’ theory and therefore undermine the idea of a ‘social science’ as cannot be proven.</a:t>
            </a:r>
          </a:p>
          <a:p>
            <a:r>
              <a:rPr lang="en-GB" dirty="0">
                <a:latin typeface="Tahoma" panose="020B0604030504040204" pitchFamily="34" charset="0"/>
                <a:ea typeface="Tahoma" panose="020B0604030504040204" pitchFamily="34" charset="0"/>
                <a:cs typeface="Tahoma" panose="020B0604030504040204" pitchFamily="34" charset="0"/>
              </a:rPr>
              <a:t>Postmodernism HAS had huge influence on sociology as they start from the point that the age of </a:t>
            </a:r>
            <a:r>
              <a:rPr lang="en-GB" b="1" dirty="0">
                <a:latin typeface="Tahoma" panose="020B0604030504040204" pitchFamily="34" charset="0"/>
                <a:ea typeface="Tahoma" panose="020B0604030504040204" pitchFamily="34" charset="0"/>
                <a:cs typeface="Tahoma" panose="020B0604030504040204" pitchFamily="34" charset="0"/>
              </a:rPr>
              <a:t>modernity</a:t>
            </a:r>
            <a:r>
              <a:rPr lang="en-GB" dirty="0">
                <a:latin typeface="Tahoma" panose="020B0604030504040204" pitchFamily="34" charset="0"/>
                <a:ea typeface="Tahoma" panose="020B0604030504040204" pitchFamily="34" charset="0"/>
                <a:cs typeface="Tahoma" panose="020B0604030504040204" pitchFamily="34" charset="0"/>
              </a:rPr>
              <a:t> came to an end in 1990s and we are now in a postmodern world. Whereas modernity struggled with the industrial revolution and machine technology and moved away from religious teachings to a more rational viewpoint we have now moved to an era where knowledge production is more important – digital age, media mass communication. They say these are more significant both culturally and economically.</a:t>
            </a:r>
          </a:p>
          <a:p>
            <a:r>
              <a:rPr lang="en-GB" dirty="0">
                <a:latin typeface="Tahoma" panose="020B0604030504040204" pitchFamily="34" charset="0"/>
                <a:ea typeface="Tahoma" panose="020B0604030504040204" pitchFamily="34" charset="0"/>
                <a:cs typeface="Tahoma" panose="020B0604030504040204" pitchFamily="34" charset="0"/>
              </a:rPr>
              <a:t>.</a:t>
            </a:r>
          </a:p>
          <a:p>
            <a:endParaRPr lang="en-GB"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13393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88640"/>
            <a:ext cx="7992888" cy="369332"/>
          </a:xfrm>
          <a:prstGeom prst="rect">
            <a:avLst/>
          </a:prstGeom>
          <a:solidFill>
            <a:schemeClr val="accent6"/>
          </a:solidFill>
        </p:spPr>
        <p:txBody>
          <a:bodyPr wrap="square" rtlCol="0">
            <a:spAutoFit/>
          </a:bodyPr>
          <a:lstStyle/>
          <a:p>
            <a:pPr algn="ctr"/>
            <a:r>
              <a:rPr lang="en-GB" dirty="0">
                <a:solidFill>
                  <a:schemeClr val="bg1"/>
                </a:solidFill>
              </a:rPr>
              <a:t>Micro /macro theories</a:t>
            </a:r>
          </a:p>
        </p:txBody>
      </p:sp>
      <p:sp>
        <p:nvSpPr>
          <p:cNvPr id="3" name="TextBox 2"/>
          <p:cNvSpPr txBox="1"/>
          <p:nvPr/>
        </p:nvSpPr>
        <p:spPr>
          <a:xfrm>
            <a:off x="431540" y="693084"/>
            <a:ext cx="8064896" cy="5016758"/>
          </a:xfrm>
          <a:prstGeom prst="rect">
            <a:avLst/>
          </a:prstGeom>
          <a:noFill/>
        </p:spPr>
        <p:txBody>
          <a:bodyPr wrap="square" rtlCol="0">
            <a:spAutoFit/>
          </a:bodyPr>
          <a:lstStyle/>
          <a:p>
            <a:r>
              <a:rPr lang="en-GB" sz="2000" b="1" dirty="0">
                <a:latin typeface="Tahoma" panose="020B0604030504040204" pitchFamily="34" charset="0"/>
                <a:ea typeface="Tahoma" panose="020B0604030504040204" pitchFamily="34" charset="0"/>
                <a:cs typeface="Tahoma" panose="020B0604030504040204" pitchFamily="34" charset="0"/>
              </a:rPr>
              <a:t>Micro theories</a:t>
            </a:r>
          </a:p>
          <a:p>
            <a:r>
              <a:rPr lang="en-GB" sz="2000" dirty="0">
                <a:latin typeface="Tahoma" panose="020B0604030504040204" pitchFamily="34" charset="0"/>
                <a:ea typeface="Tahoma" panose="020B0604030504040204" pitchFamily="34" charset="0"/>
                <a:cs typeface="Tahoma" panose="020B0604030504040204" pitchFamily="34" charset="0"/>
              </a:rPr>
              <a:t>Focus on the detail in society and how </a:t>
            </a:r>
          </a:p>
          <a:p>
            <a:r>
              <a:rPr lang="en-GB" sz="2000" dirty="0">
                <a:latin typeface="Tahoma" panose="020B0604030504040204" pitchFamily="34" charset="0"/>
                <a:ea typeface="Tahoma" panose="020B0604030504040204" pitchFamily="34" charset="0"/>
                <a:cs typeface="Tahoma" panose="020B0604030504040204" pitchFamily="34" charset="0"/>
              </a:rPr>
              <a:t>individuals interact with society and                                            each other. They allow sociologists to use</a:t>
            </a:r>
          </a:p>
          <a:p>
            <a:r>
              <a:rPr lang="en-GB" sz="2000" dirty="0">
                <a:latin typeface="Tahoma" panose="020B0604030504040204" pitchFamily="34" charset="0"/>
                <a:ea typeface="Tahoma" panose="020B0604030504040204" pitchFamily="34" charset="0"/>
                <a:cs typeface="Tahoma" panose="020B0604030504040204" pitchFamily="34" charset="0"/>
              </a:rPr>
              <a:t>Micro </a:t>
            </a:r>
            <a:r>
              <a:rPr lang="en-GB" sz="2000">
                <a:latin typeface="Tahoma" panose="020B0604030504040204" pitchFamily="34" charset="0"/>
                <a:ea typeface="Tahoma" panose="020B0604030504040204" pitchFamily="34" charset="0"/>
                <a:cs typeface="Tahoma" panose="020B0604030504040204" pitchFamily="34" charset="0"/>
              </a:rPr>
              <a:t>theories which allow </a:t>
            </a:r>
            <a:r>
              <a:rPr lang="en-GB" sz="2000" dirty="0">
                <a:latin typeface="Tahoma" panose="020B0604030504040204" pitchFamily="34" charset="0"/>
                <a:ea typeface="Tahoma" panose="020B0604030504040204" pitchFamily="34" charset="0"/>
                <a:cs typeface="Tahoma" panose="020B0604030504040204" pitchFamily="34" charset="0"/>
              </a:rPr>
              <a:t>on-ground                                                           analysis but ignore larger pictures                                                      including inequalities. </a:t>
            </a:r>
          </a:p>
          <a:p>
            <a:endParaRPr lang="en-GB" sz="2000" dirty="0">
              <a:latin typeface="Tahoma" panose="020B0604030504040204" pitchFamily="34" charset="0"/>
              <a:ea typeface="Tahoma" panose="020B0604030504040204" pitchFamily="34" charset="0"/>
              <a:cs typeface="Tahoma" panose="020B0604030504040204" pitchFamily="34" charset="0"/>
            </a:endParaRPr>
          </a:p>
          <a:p>
            <a:endParaRPr lang="en-GB" sz="2000" dirty="0">
              <a:latin typeface="Tahoma" panose="020B0604030504040204" pitchFamily="34" charset="0"/>
              <a:ea typeface="Tahoma" panose="020B0604030504040204" pitchFamily="34" charset="0"/>
              <a:cs typeface="Tahoma" panose="020B0604030504040204" pitchFamily="34" charset="0"/>
            </a:endParaRPr>
          </a:p>
          <a:p>
            <a:r>
              <a:rPr lang="en-GB" sz="2000" b="1" dirty="0">
                <a:latin typeface="Tahoma" panose="020B0604030504040204" pitchFamily="34" charset="0"/>
                <a:ea typeface="Tahoma" panose="020B0604030504040204" pitchFamily="34" charset="0"/>
                <a:cs typeface="Tahoma" panose="020B0604030504040204" pitchFamily="34" charset="0"/>
              </a:rPr>
              <a:t>Macro theories</a:t>
            </a:r>
          </a:p>
          <a:p>
            <a:r>
              <a:rPr lang="en-GB" sz="2000" dirty="0">
                <a:latin typeface="Tahoma" panose="020B0604030504040204" pitchFamily="34" charset="0"/>
                <a:ea typeface="Tahoma" panose="020B0604030504040204" pitchFamily="34" charset="0"/>
                <a:cs typeface="Tahoma" panose="020B0604030504040204" pitchFamily="34" charset="0"/>
              </a:rPr>
              <a:t>Focus on the ‘bigger picture’, on society as a whole and how the parts of society interact with each other.</a:t>
            </a:r>
          </a:p>
          <a:p>
            <a:r>
              <a:rPr lang="en-GB" sz="2000" dirty="0">
                <a:latin typeface="Tahoma" panose="020B0604030504040204" pitchFamily="34" charset="0"/>
                <a:ea typeface="Tahoma" panose="020B0604030504040204" pitchFamily="34" charset="0"/>
                <a:cs typeface="Tahoma" panose="020B0604030504040204" pitchFamily="34" charset="0"/>
              </a:rPr>
              <a:t>Macro theories allow sociologists to see large scale issues but tend to ignore individual differences.</a:t>
            </a:r>
          </a:p>
          <a:p>
            <a:endParaRPr lang="en-GB" sz="2000" dirty="0">
              <a:latin typeface="Tahoma" panose="020B0604030504040204" pitchFamily="34" charset="0"/>
              <a:ea typeface="Tahoma" panose="020B0604030504040204" pitchFamily="34" charset="0"/>
              <a:cs typeface="Tahoma" panose="020B0604030504040204" pitchFamily="34" charset="0"/>
            </a:endParaRPr>
          </a:p>
          <a:p>
            <a:endParaRPr lang="en-GB" sz="2000" dirty="0">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Night City Panorama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276" b="10486"/>
          <a:stretch/>
        </p:blipFill>
        <p:spPr bwMode="auto">
          <a:xfrm>
            <a:off x="1547664" y="5094289"/>
            <a:ext cx="5713078" cy="15121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indow Watchers in a City of Strangers - The New York Times"/>
          <p:cNvPicPr>
            <a:picLocks noChangeAspect="1" noChangeArrowheads="1"/>
          </p:cNvPicPr>
          <p:nvPr/>
        </p:nvPicPr>
        <p:blipFill rotWithShape="1">
          <a:blip r:embed="rId3">
            <a:extLst>
              <a:ext uri="{28A0092B-C50C-407E-A947-70E740481C1C}">
                <a14:useLocalDpi xmlns:a14="http://schemas.microsoft.com/office/drawing/2010/main" val="0"/>
              </a:ext>
            </a:extLst>
          </a:blip>
          <a:srcRect l="22068"/>
          <a:stretch/>
        </p:blipFill>
        <p:spPr bwMode="auto">
          <a:xfrm>
            <a:off x="5292080" y="822072"/>
            <a:ext cx="3356303" cy="2375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055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60648"/>
            <a:ext cx="7992888" cy="369332"/>
          </a:xfrm>
          <a:prstGeom prst="rect">
            <a:avLst/>
          </a:prstGeom>
          <a:solidFill>
            <a:schemeClr val="accent6"/>
          </a:solidFill>
        </p:spPr>
        <p:txBody>
          <a:bodyPr wrap="square" rtlCol="0">
            <a:spAutoFit/>
          </a:bodyPr>
          <a:lstStyle/>
          <a:p>
            <a:pPr algn="ctr"/>
            <a:r>
              <a:rPr lang="en-GB" dirty="0">
                <a:solidFill>
                  <a:schemeClr val="bg1"/>
                </a:solidFill>
                <a:latin typeface="Tahoma" panose="020B0604030504040204" pitchFamily="34" charset="0"/>
                <a:ea typeface="Tahoma" panose="020B0604030504040204" pitchFamily="34" charset="0"/>
                <a:cs typeface="Tahoma" panose="020B0604030504040204" pitchFamily="34" charset="0"/>
              </a:rPr>
              <a:t>Post</a:t>
            </a:r>
            <a:r>
              <a:rPr lang="en-GB" dirty="0">
                <a:latin typeface="Tahoma" panose="020B0604030504040204" pitchFamily="34" charset="0"/>
                <a:ea typeface="Tahoma" panose="020B0604030504040204" pitchFamily="34" charset="0"/>
                <a:cs typeface="Tahoma" panose="020B0604030504040204" pitchFamily="34" charset="0"/>
              </a:rPr>
              <a:t> </a:t>
            </a:r>
            <a:r>
              <a:rPr lang="en-GB" dirty="0">
                <a:solidFill>
                  <a:schemeClr val="bg1"/>
                </a:solidFill>
                <a:latin typeface="Tahoma" panose="020B0604030504040204" pitchFamily="34" charset="0"/>
                <a:ea typeface="Tahoma" panose="020B0604030504040204" pitchFamily="34" charset="0"/>
                <a:cs typeface="Tahoma" panose="020B0604030504040204" pitchFamily="34" charset="0"/>
              </a:rPr>
              <a:t>modernism</a:t>
            </a:r>
          </a:p>
        </p:txBody>
      </p:sp>
      <p:sp>
        <p:nvSpPr>
          <p:cNvPr id="4" name="TextBox 3"/>
          <p:cNvSpPr txBox="1"/>
          <p:nvPr/>
        </p:nvSpPr>
        <p:spPr>
          <a:xfrm>
            <a:off x="611560" y="692696"/>
            <a:ext cx="8064896" cy="2031325"/>
          </a:xfrm>
          <a:prstGeom prst="rect">
            <a:avLst/>
          </a:prstGeom>
          <a:noFill/>
        </p:spPr>
        <p:txBody>
          <a:bodyPr wrap="square" rtlCol="0">
            <a:spAutoFit/>
          </a:bodyPr>
          <a:lstStyle/>
          <a:p>
            <a:r>
              <a:rPr lang="en-GB" dirty="0">
                <a:latin typeface="Tahoma" panose="020B0604030504040204" pitchFamily="34" charset="0"/>
                <a:ea typeface="Tahoma" panose="020B0604030504040204" pitchFamily="34" charset="0"/>
                <a:cs typeface="Tahoma" panose="020B0604030504040204" pitchFamily="34" charset="0"/>
              </a:rPr>
              <a:t>For the postmodernist, people’s identities are increasingly defined by personal choice and individualism rather than social structures. People prefer to make their own choices than follow ‘experts’ in science or religion.</a:t>
            </a:r>
          </a:p>
          <a:p>
            <a:r>
              <a:rPr lang="en-GB" dirty="0">
                <a:latin typeface="Tahoma" panose="020B0604030504040204" pitchFamily="34" charset="0"/>
                <a:ea typeface="Tahoma" panose="020B0604030504040204" pitchFamily="34" charset="0"/>
                <a:cs typeface="Tahoma" panose="020B0604030504040204" pitchFamily="34" charset="0"/>
              </a:rPr>
              <a:t>Postmodernists question (so you can always use them to criticise) theories such as Marxism and Functionalism as society is now fragmenting and individuals can choose what they want to be.</a:t>
            </a:r>
          </a:p>
          <a:p>
            <a:endParaRPr lang="en-GB" dirty="0">
              <a:latin typeface="Tahoma" panose="020B0604030504040204" pitchFamily="34" charset="0"/>
              <a:ea typeface="Tahoma" panose="020B0604030504040204" pitchFamily="34" charset="0"/>
              <a:cs typeface="Tahoma" panose="020B0604030504040204" pitchFamily="34" charset="0"/>
            </a:endParaRPr>
          </a:p>
        </p:txBody>
      </p:sp>
      <p:pic>
        <p:nvPicPr>
          <p:cNvPr id="3074" name="Picture 2" descr="Tattoo Woman Stock Pictures, Royalty-free Photos &amp;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3362539"/>
            <a:ext cx="4353136" cy="290209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Queens of the city - Philadelphia Week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625" y="2719544"/>
            <a:ext cx="3755564" cy="2658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16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60648"/>
            <a:ext cx="7992888" cy="369332"/>
          </a:xfrm>
          <a:prstGeom prst="rect">
            <a:avLst/>
          </a:prstGeom>
          <a:solidFill>
            <a:schemeClr val="accent6"/>
          </a:solidFill>
        </p:spPr>
        <p:txBody>
          <a:bodyPr wrap="square" rtlCol="0">
            <a:spAutoFit/>
          </a:bodyPr>
          <a:lstStyle/>
          <a:p>
            <a:pPr algn="ctr"/>
            <a:r>
              <a:rPr lang="en-GB" dirty="0">
                <a:solidFill>
                  <a:schemeClr val="bg1"/>
                </a:solidFill>
                <a:latin typeface="Tahoma" panose="020B0604030504040204" pitchFamily="34" charset="0"/>
                <a:ea typeface="Tahoma" panose="020B0604030504040204" pitchFamily="34" charset="0"/>
                <a:cs typeface="Tahoma" panose="020B0604030504040204" pitchFamily="34" charset="0"/>
              </a:rPr>
              <a:t>Post modernism and evaluation</a:t>
            </a:r>
          </a:p>
        </p:txBody>
      </p:sp>
      <p:graphicFrame>
        <p:nvGraphicFramePr>
          <p:cNvPr id="3" name="Table 2"/>
          <p:cNvGraphicFramePr>
            <a:graphicFrameLocks noGrp="1"/>
          </p:cNvGraphicFramePr>
          <p:nvPr>
            <p:extLst>
              <p:ext uri="{D42A27DB-BD31-4B8C-83A1-F6EECF244321}">
                <p14:modId xmlns:p14="http://schemas.microsoft.com/office/powerpoint/2010/main" val="3377176645"/>
              </p:ext>
            </p:extLst>
          </p:nvPr>
        </p:nvGraphicFramePr>
        <p:xfrm>
          <a:off x="1524000" y="1397000"/>
          <a:ext cx="6096000" cy="37541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808004756"/>
                    </a:ext>
                  </a:extLst>
                </a:gridCol>
                <a:gridCol w="3048000">
                  <a:extLst>
                    <a:ext uri="{9D8B030D-6E8A-4147-A177-3AD203B41FA5}">
                      <a16:colId xmlns:a16="http://schemas.microsoft.com/office/drawing/2014/main" val="3870502842"/>
                    </a:ext>
                  </a:extLst>
                </a:gridCol>
              </a:tblGrid>
              <a:tr h="370840">
                <a:tc>
                  <a:txBody>
                    <a:bodyPr/>
                    <a:lstStyle/>
                    <a:p>
                      <a:r>
                        <a:rPr lang="en-GB" dirty="0"/>
                        <a:t>Strengths </a:t>
                      </a:r>
                    </a:p>
                  </a:txBody>
                  <a:tcPr/>
                </a:tc>
                <a:tc>
                  <a:txBody>
                    <a:bodyPr/>
                    <a:lstStyle/>
                    <a:p>
                      <a:r>
                        <a:rPr lang="en-GB" dirty="0"/>
                        <a:t>Weaknesses</a:t>
                      </a:r>
                    </a:p>
                  </a:txBody>
                  <a:tcPr/>
                </a:tc>
                <a:extLst>
                  <a:ext uri="{0D108BD9-81ED-4DB2-BD59-A6C34878D82A}">
                    <a16:rowId xmlns:a16="http://schemas.microsoft.com/office/drawing/2014/main" val="3083576423"/>
                  </a:ext>
                </a:extLst>
              </a:tr>
              <a:tr h="370840">
                <a:tc>
                  <a:txBody>
                    <a:bodyPr/>
                    <a:lstStyle/>
                    <a:p>
                      <a:pPr marL="285750" indent="-285750">
                        <a:buFont typeface="Arial" panose="020B0604020202020204" pitchFamily="34" charset="0"/>
                        <a:buChar char="•"/>
                      </a:pPr>
                      <a:r>
                        <a:rPr lang="en-GB" dirty="0"/>
                        <a:t>Focus on the changes within society </a:t>
                      </a:r>
                      <a:r>
                        <a:rPr lang="en-GB" dirty="0" err="1"/>
                        <a:t>eg</a:t>
                      </a:r>
                      <a:r>
                        <a:rPr lang="en-GB" dirty="0"/>
                        <a:t> globalisation</a:t>
                      </a:r>
                    </a:p>
                    <a:p>
                      <a:pPr marL="285750" indent="-285750">
                        <a:buFont typeface="Arial" panose="020B0604020202020204" pitchFamily="34" charset="0"/>
                        <a:buChar char="•"/>
                      </a:pPr>
                      <a:r>
                        <a:rPr lang="en-GB" dirty="0"/>
                        <a:t>Highlight complexity of identities in the world today</a:t>
                      </a:r>
                    </a:p>
                  </a:txBody>
                  <a:tcPr/>
                </a:tc>
                <a:tc>
                  <a:txBody>
                    <a:bodyPr/>
                    <a:lstStyle/>
                    <a:p>
                      <a:pPr marL="285750" indent="-285750">
                        <a:buFont typeface="Arial" panose="020B0604020202020204" pitchFamily="34" charset="0"/>
                        <a:buChar char="•"/>
                      </a:pPr>
                      <a:r>
                        <a:rPr lang="en-GB" dirty="0"/>
                        <a:t>Many sociologist do not accept postmodernism as it undermines sociology as a science</a:t>
                      </a:r>
                    </a:p>
                    <a:p>
                      <a:pPr marL="285750" indent="-285750">
                        <a:buFont typeface="Arial" panose="020B0604020202020204" pitchFamily="34" charset="0"/>
                        <a:buChar char="•"/>
                      </a:pPr>
                      <a:r>
                        <a:rPr lang="en-GB" dirty="0"/>
                        <a:t>Whilst their theories are not ‘fact’ they are based on systematic research and data analysis</a:t>
                      </a:r>
                    </a:p>
                    <a:p>
                      <a:pPr marL="285750" indent="-285750">
                        <a:buFont typeface="Arial" panose="020B0604020202020204" pitchFamily="34" charset="0"/>
                        <a:buChar char="•"/>
                      </a:pPr>
                      <a:r>
                        <a:rPr lang="en-GB" dirty="0"/>
                        <a:t>#</a:t>
                      </a:r>
                      <a:r>
                        <a:rPr lang="en-GB" dirty="0" err="1"/>
                        <a:t>blacklivesmatter</a:t>
                      </a:r>
                      <a:r>
                        <a:rPr lang="en-GB" dirty="0"/>
                        <a:t> signposting that people may not be able to ‘choose’ their identity</a:t>
                      </a:r>
                    </a:p>
                  </a:txBody>
                  <a:tcPr/>
                </a:tc>
                <a:extLst>
                  <a:ext uri="{0D108BD9-81ED-4DB2-BD59-A6C34878D82A}">
                    <a16:rowId xmlns:a16="http://schemas.microsoft.com/office/drawing/2014/main" val="3134835979"/>
                  </a:ext>
                </a:extLst>
              </a:tr>
            </a:tbl>
          </a:graphicData>
        </a:graphic>
      </p:graphicFrame>
      <p:pic>
        <p:nvPicPr>
          <p:cNvPr id="4" name="Picture 8" descr="Thumbs up, down - HoustonChronicle.co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000"/>
          <a:stretch/>
        </p:blipFill>
        <p:spPr bwMode="auto">
          <a:xfrm flipH="1">
            <a:off x="-60177" y="2436741"/>
            <a:ext cx="1584177" cy="12802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Thumbs up, down - HoustonChronicle.co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r="50000" b="-6026"/>
          <a:stretch/>
        </p:blipFill>
        <p:spPr bwMode="auto">
          <a:xfrm flipH="1">
            <a:off x="7740353" y="2359594"/>
            <a:ext cx="1584173" cy="1357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163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980728"/>
            <a:ext cx="7920880" cy="3960440"/>
          </a:xfrm>
          <a:prstGeom prst="rect">
            <a:avLst/>
          </a:prstGeom>
          <a:noFill/>
        </p:spPr>
        <p:txBody>
          <a:bodyPr wrap="square" rtlCol="0">
            <a:spAutoFit/>
          </a:bodyPr>
          <a:lstStyle/>
          <a:p>
            <a:r>
              <a:rPr lang="en-GB" dirty="0">
                <a:latin typeface="Tahoma" panose="020B0604030504040204" pitchFamily="34" charset="0"/>
                <a:ea typeface="Tahoma" panose="020B0604030504040204" pitchFamily="34" charset="0"/>
                <a:cs typeface="Tahoma" panose="020B0604030504040204" pitchFamily="34" charset="0"/>
              </a:rPr>
              <a:t>Many sociologists see themselves as social scientists who collect data to interpret society. They need a framework to analyse data and the theories allow them to do this. These theories are built around key ideas such as the norms and values of society.</a:t>
            </a: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b="1" dirty="0">
                <a:latin typeface="Tahoma" panose="020B0604030504040204" pitchFamily="34" charset="0"/>
                <a:ea typeface="Tahoma" panose="020B0604030504040204" pitchFamily="34" charset="0"/>
                <a:cs typeface="Tahoma" panose="020B0604030504040204" pitchFamily="34" charset="0"/>
              </a:rPr>
              <a:t>Consensus theories</a:t>
            </a:r>
          </a:p>
          <a:p>
            <a:r>
              <a:rPr lang="en-GB" dirty="0">
                <a:latin typeface="Tahoma" panose="020B0604030504040204" pitchFamily="34" charset="0"/>
                <a:ea typeface="Tahoma" panose="020B0604030504040204" pitchFamily="34" charset="0"/>
                <a:cs typeface="Tahoma" panose="020B0604030504040204" pitchFamily="34" charset="0"/>
              </a:rPr>
              <a:t>One group of theories that include functionalism and the New Right. These theories are based on majority agreement, with </a:t>
            </a:r>
            <a:r>
              <a:rPr lang="en-GB" b="1" dirty="0">
                <a:latin typeface="Tahoma" panose="020B0604030504040204" pitchFamily="34" charset="0"/>
                <a:ea typeface="Tahoma" panose="020B0604030504040204" pitchFamily="34" charset="0"/>
                <a:cs typeface="Tahoma" panose="020B0604030504040204" pitchFamily="34" charset="0"/>
              </a:rPr>
              <a:t>shared norms, values and beliefs. </a:t>
            </a:r>
            <a:r>
              <a:rPr lang="en-GB" dirty="0">
                <a:latin typeface="Tahoma" panose="020B0604030504040204" pitchFamily="34" charset="0"/>
                <a:ea typeface="Tahoma" panose="020B0604030504040204" pitchFamily="34" charset="0"/>
                <a:cs typeface="Tahoma" panose="020B0604030504040204" pitchFamily="34" charset="0"/>
              </a:rPr>
              <a:t>They focus on the social order in society where everyone knows what is expected of them. These theories examine how society works together so that everyone gets what they need. They also make sure society is prepared for the future e.g., Education.</a:t>
            </a:r>
            <a:endParaRPr lang="en-GB" b="1" dirty="0">
              <a:latin typeface="Tahoma" panose="020B0604030504040204" pitchFamily="34" charset="0"/>
              <a:ea typeface="Tahoma" panose="020B0604030504040204" pitchFamily="34" charset="0"/>
              <a:cs typeface="Tahoma" panose="020B0604030504040204" pitchFamily="34" charset="0"/>
            </a:endParaRPr>
          </a:p>
          <a:p>
            <a:endParaRPr lang="en-GB" dirty="0">
              <a:latin typeface="Tahoma" panose="020B0604030504040204" pitchFamily="34" charset="0"/>
              <a:ea typeface="Tahoma" panose="020B0604030504040204" pitchFamily="34" charset="0"/>
              <a:cs typeface="Tahoma" panose="020B0604030504040204" pitchFamily="34" charset="0"/>
            </a:endParaRPr>
          </a:p>
          <a:p>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323528" y="188640"/>
            <a:ext cx="8496943" cy="369332"/>
          </a:xfrm>
          <a:prstGeom prst="rect">
            <a:avLst/>
          </a:prstGeom>
          <a:solidFill>
            <a:schemeClr val="accent6"/>
          </a:solidFill>
        </p:spPr>
        <p:txBody>
          <a:bodyPr wrap="square">
            <a:spAutoFit/>
          </a:bodyPr>
          <a:lstStyle/>
          <a:p>
            <a:pPr algn="ctr"/>
            <a:r>
              <a:rPr lang="en-GB" dirty="0">
                <a:solidFill>
                  <a:schemeClr val="bg1"/>
                </a:solidFill>
                <a:latin typeface="Tahoma" panose="020B0604030504040204" pitchFamily="34" charset="0"/>
                <a:ea typeface="Tahoma" panose="020B0604030504040204" pitchFamily="34" charset="0"/>
                <a:cs typeface="Tahoma" panose="020B0604030504040204" pitchFamily="34" charset="0"/>
              </a:rPr>
              <a:t>Variety of theories</a:t>
            </a:r>
          </a:p>
        </p:txBody>
      </p:sp>
    </p:spTree>
    <p:extLst>
      <p:ext uri="{BB962C8B-B14F-4D97-AF65-F5344CB8AC3E}">
        <p14:creationId xmlns:p14="http://schemas.microsoft.com/office/powerpoint/2010/main" val="2127126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6748" y="677009"/>
            <a:ext cx="4893323" cy="5909310"/>
          </a:xfrm>
          <a:prstGeom prst="rect">
            <a:avLst/>
          </a:prstGeom>
          <a:noFill/>
        </p:spPr>
        <p:txBody>
          <a:bodyPr wrap="square" rtlCol="0">
            <a:spAutoFit/>
          </a:bodyPr>
          <a:lstStyle/>
          <a:p>
            <a:r>
              <a:rPr lang="en-GB" b="1" dirty="0">
                <a:latin typeface="Tahoma" panose="020B0604030504040204" pitchFamily="34" charset="0"/>
                <a:ea typeface="Tahoma" panose="020B0604030504040204" pitchFamily="34" charset="0"/>
                <a:cs typeface="Tahoma" panose="020B0604030504040204" pitchFamily="34" charset="0"/>
              </a:rPr>
              <a:t>Conflict theories</a:t>
            </a:r>
          </a:p>
          <a:p>
            <a:r>
              <a:rPr lang="en-GB" dirty="0">
                <a:latin typeface="Tahoma" panose="020B0604030504040204" pitchFamily="34" charset="0"/>
                <a:ea typeface="Tahoma" panose="020B0604030504040204" pitchFamily="34" charset="0"/>
                <a:cs typeface="Tahoma" panose="020B0604030504040204" pitchFamily="34" charset="0"/>
              </a:rPr>
              <a:t>Another group of theories that seek to make changes to society. These include Marxism and feminism. Their starting point is that social inequalities exist, you cannot achieve consensus as society serves those that have the most power. They claim that although there may appear to be consensus, this is based on people accepting their subordinate positions ‘I know my place’.</a:t>
            </a:r>
          </a:p>
          <a:p>
            <a:r>
              <a:rPr lang="en-GB" dirty="0">
                <a:latin typeface="Tahoma" panose="020B0604030504040204" pitchFamily="34" charset="0"/>
                <a:ea typeface="Tahoma" panose="020B0604030504040204" pitchFamily="34" charset="0"/>
                <a:cs typeface="Tahoma" panose="020B0604030504040204" pitchFamily="34" charset="0"/>
              </a:rPr>
              <a:t>They use the concept of </a:t>
            </a:r>
            <a:r>
              <a:rPr lang="en-GB" b="1" dirty="0">
                <a:latin typeface="Tahoma" panose="020B0604030504040204" pitchFamily="34" charset="0"/>
                <a:ea typeface="Tahoma" panose="020B0604030504040204" pitchFamily="34" charset="0"/>
                <a:cs typeface="Tahoma" panose="020B0604030504040204" pitchFamily="34" charset="0"/>
              </a:rPr>
              <a:t>ideology, </a:t>
            </a:r>
            <a:r>
              <a:rPr lang="en-GB" dirty="0">
                <a:latin typeface="Tahoma" panose="020B0604030504040204" pitchFamily="34" charset="0"/>
                <a:ea typeface="Tahoma" panose="020B0604030504040204" pitchFamily="34" charset="0"/>
                <a:cs typeface="Tahoma" panose="020B0604030504040204" pitchFamily="34" charset="0"/>
              </a:rPr>
              <a:t>a set of values and beliefs used in society, to describe how the powerful manipulate society to justify why they hold power and should continue to maintain that. For example, under slavery in southern states of the US they used a variety of arguments to say black people were inferior. </a:t>
            </a:r>
          </a:p>
          <a:p>
            <a:r>
              <a:rPr lang="en-GB" dirty="0">
                <a:latin typeface="Tahoma" panose="020B0604030504040204" pitchFamily="34" charset="0"/>
                <a:ea typeface="Tahoma" panose="020B0604030504040204" pitchFamily="34" charset="0"/>
                <a:cs typeface="Tahoma" panose="020B0604030504040204" pitchFamily="34" charset="0"/>
              </a:rPr>
              <a:t>They claim that where inequalities exist they may only erupt from time to time </a:t>
            </a:r>
            <a:r>
              <a:rPr lang="en-GB" dirty="0" err="1">
                <a:latin typeface="Tahoma" panose="020B0604030504040204" pitchFamily="34" charset="0"/>
                <a:ea typeface="Tahoma" panose="020B0604030504040204" pitchFamily="34" charset="0"/>
                <a:cs typeface="Tahoma" panose="020B0604030504040204" pitchFamily="34" charset="0"/>
              </a:rPr>
              <a:t>eg</a:t>
            </a:r>
            <a:r>
              <a:rPr lang="en-GB" dirty="0">
                <a:latin typeface="Tahoma" panose="020B0604030504040204" pitchFamily="34" charset="0"/>
                <a:ea typeface="Tahoma" panose="020B0604030504040204" pitchFamily="34" charset="0"/>
                <a:cs typeface="Tahoma" panose="020B0604030504040204" pitchFamily="34" charset="0"/>
              </a:rPr>
              <a:t> George Floyd.</a:t>
            </a:r>
          </a:p>
        </p:txBody>
      </p:sp>
      <p:sp>
        <p:nvSpPr>
          <p:cNvPr id="3" name="Rectangle 2"/>
          <p:cNvSpPr/>
          <p:nvPr/>
        </p:nvSpPr>
        <p:spPr>
          <a:xfrm>
            <a:off x="323528" y="188640"/>
            <a:ext cx="8496943" cy="369332"/>
          </a:xfrm>
          <a:prstGeom prst="rect">
            <a:avLst/>
          </a:prstGeom>
          <a:solidFill>
            <a:schemeClr val="accent6"/>
          </a:solidFill>
        </p:spPr>
        <p:txBody>
          <a:bodyPr wrap="square">
            <a:spAutoFit/>
          </a:bodyPr>
          <a:lstStyle/>
          <a:p>
            <a:pPr algn="ctr"/>
            <a:r>
              <a:rPr lang="en-GB" dirty="0">
                <a:solidFill>
                  <a:schemeClr val="bg1"/>
                </a:solidFill>
                <a:latin typeface="Tahoma" panose="020B0604030504040204" pitchFamily="34" charset="0"/>
                <a:ea typeface="Tahoma" panose="020B0604030504040204" pitchFamily="34" charset="0"/>
                <a:cs typeface="Tahoma" panose="020B0604030504040204" pitchFamily="34" charset="0"/>
              </a:rPr>
              <a:t>Variety of theories</a:t>
            </a:r>
          </a:p>
        </p:txBody>
      </p:sp>
      <p:sp>
        <p:nvSpPr>
          <p:cNvPr id="4" name="Rectangle 3"/>
          <p:cNvSpPr/>
          <p:nvPr/>
        </p:nvSpPr>
        <p:spPr>
          <a:xfrm>
            <a:off x="5724128" y="5589240"/>
            <a:ext cx="2880320" cy="646331"/>
          </a:xfrm>
          <a:prstGeom prst="rect">
            <a:avLst/>
          </a:prstGeom>
        </p:spPr>
        <p:txBody>
          <a:bodyPr wrap="square">
            <a:spAutoFit/>
          </a:bodyPr>
          <a:lstStyle/>
          <a:p>
            <a:r>
              <a:rPr lang="en-GB" sz="1200" dirty="0"/>
              <a:t>Class sketch - </a:t>
            </a:r>
            <a:r>
              <a:rPr lang="en-GB" sz="1200" dirty="0">
                <a:hlinkClick r:id="rId2"/>
              </a:rPr>
              <a:t>https://www.facebook.com/thejohncleese/videos/1870718759725920/</a:t>
            </a:r>
            <a:endParaRPr lang="en-GB" sz="1200" dirty="0"/>
          </a:p>
        </p:txBody>
      </p:sp>
      <p:pic>
        <p:nvPicPr>
          <p:cNvPr id="3074" name="Picture 2" descr="Copy Of Pre Civil War - Lessons - Tes Tea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3681" y="908721"/>
            <a:ext cx="3225957" cy="4032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932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764704"/>
            <a:ext cx="8280920" cy="2308324"/>
          </a:xfrm>
          <a:prstGeom prst="rect">
            <a:avLst/>
          </a:prstGeom>
          <a:noFill/>
        </p:spPr>
        <p:txBody>
          <a:bodyPr wrap="square" rtlCol="0">
            <a:spAutoFit/>
          </a:bodyPr>
          <a:lstStyle/>
          <a:p>
            <a:r>
              <a:rPr lang="en-GB" b="1" dirty="0">
                <a:latin typeface="Tahoma" panose="020B0604030504040204" pitchFamily="34" charset="0"/>
                <a:ea typeface="Tahoma" panose="020B0604030504040204" pitchFamily="34" charset="0"/>
                <a:cs typeface="Tahoma" panose="020B0604030504040204" pitchFamily="34" charset="0"/>
              </a:rPr>
              <a:t>Social action theories</a:t>
            </a:r>
          </a:p>
          <a:p>
            <a:r>
              <a:rPr lang="en-GB" dirty="0">
                <a:latin typeface="Tahoma" panose="020B0604030504040204" pitchFamily="34" charset="0"/>
                <a:ea typeface="Tahoma" panose="020B0604030504040204" pitchFamily="34" charset="0"/>
                <a:cs typeface="Tahoma" panose="020B0604030504040204" pitchFamily="34" charset="0"/>
              </a:rPr>
              <a:t>These include theories such as interactionism and labelling theory. Whereas consensus and conflict theories focus on structures, something external to the individual (macro theories), interactionism is a micro theory, looking at the individual themselves.</a:t>
            </a:r>
          </a:p>
          <a:p>
            <a:r>
              <a:rPr lang="en-GB" dirty="0">
                <a:latin typeface="Tahoma" panose="020B0604030504040204" pitchFamily="34" charset="0"/>
                <a:ea typeface="Tahoma" panose="020B0604030504040204" pitchFamily="34" charset="0"/>
                <a:cs typeface="Tahoma" panose="020B0604030504040204" pitchFamily="34" charset="0"/>
              </a:rPr>
              <a:t>They are sometimes called ‘Interpretivist’ because they seek to understand how individuals interpret their social world.</a:t>
            </a:r>
          </a:p>
          <a:p>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323528" y="188640"/>
            <a:ext cx="8496943" cy="369332"/>
          </a:xfrm>
          <a:prstGeom prst="rect">
            <a:avLst/>
          </a:prstGeom>
          <a:solidFill>
            <a:schemeClr val="accent6"/>
          </a:solidFill>
        </p:spPr>
        <p:txBody>
          <a:bodyPr wrap="square">
            <a:spAutoFit/>
          </a:bodyPr>
          <a:lstStyle/>
          <a:p>
            <a:pPr algn="ctr"/>
            <a:r>
              <a:rPr lang="en-GB" dirty="0">
                <a:solidFill>
                  <a:schemeClr val="bg1"/>
                </a:solidFill>
                <a:latin typeface="Tahoma" panose="020B0604030504040204" pitchFamily="34" charset="0"/>
                <a:ea typeface="Tahoma" panose="020B0604030504040204" pitchFamily="34" charset="0"/>
                <a:cs typeface="Tahoma" panose="020B0604030504040204" pitchFamily="34" charset="0"/>
              </a:rPr>
              <a:t>Variety of theories</a:t>
            </a:r>
          </a:p>
        </p:txBody>
      </p:sp>
    </p:spTree>
    <p:extLst>
      <p:ext uri="{BB962C8B-B14F-4D97-AF65-F5344CB8AC3E}">
        <p14:creationId xmlns:p14="http://schemas.microsoft.com/office/powerpoint/2010/main" val="3556464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88640"/>
            <a:ext cx="7992888" cy="369332"/>
          </a:xfrm>
          <a:prstGeom prst="rect">
            <a:avLst/>
          </a:prstGeom>
          <a:solidFill>
            <a:schemeClr val="accent6"/>
          </a:solidFill>
        </p:spPr>
        <p:txBody>
          <a:bodyPr wrap="square" rtlCol="0">
            <a:spAutoFit/>
          </a:bodyPr>
          <a:lstStyle/>
          <a:p>
            <a:pPr algn="ctr"/>
            <a:r>
              <a:rPr lang="en-GB" dirty="0">
                <a:solidFill>
                  <a:schemeClr val="bg1"/>
                </a:solidFill>
                <a:latin typeface="Tahoma" panose="020B0604030504040204" pitchFamily="34" charset="0"/>
                <a:ea typeface="Tahoma" panose="020B0604030504040204" pitchFamily="34" charset="0"/>
                <a:cs typeface="Tahoma" panose="020B0604030504040204" pitchFamily="34" charset="0"/>
              </a:rPr>
              <a:t>Functionalism</a:t>
            </a:r>
          </a:p>
        </p:txBody>
      </p:sp>
      <p:pic>
        <p:nvPicPr>
          <p:cNvPr id="4098" name="Picture 2" descr="Industrial machine cogs. Industrial machine cogs in black and white."/>
          <p:cNvPicPr>
            <a:picLocks noChangeAspect="1" noChangeArrowheads="1"/>
          </p:cNvPicPr>
          <p:nvPr/>
        </p:nvPicPr>
        <p:blipFill rotWithShape="1">
          <a:blip r:embed="rId2">
            <a:extLst>
              <a:ext uri="{28A0092B-C50C-407E-A947-70E740481C1C}">
                <a14:useLocalDpi xmlns:a14="http://schemas.microsoft.com/office/drawing/2010/main" val="0"/>
              </a:ext>
            </a:extLst>
          </a:blip>
          <a:srcRect r="4242" b="7863"/>
          <a:stretch/>
        </p:blipFill>
        <p:spPr bwMode="auto">
          <a:xfrm>
            <a:off x="2771800" y="4374146"/>
            <a:ext cx="3240360" cy="22170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9552" y="557972"/>
            <a:ext cx="7920880" cy="3416320"/>
          </a:xfrm>
          <a:prstGeom prst="rect">
            <a:avLst/>
          </a:prstGeom>
          <a:noFill/>
        </p:spPr>
        <p:txBody>
          <a:bodyPr wrap="square" rtlCol="0">
            <a:spAutoFit/>
          </a:bodyPr>
          <a:lstStyle/>
          <a:p>
            <a:r>
              <a:rPr lang="en-GB" dirty="0">
                <a:latin typeface="Tahoma" panose="020B0604030504040204" pitchFamily="34" charset="0"/>
                <a:ea typeface="Tahoma" panose="020B0604030504040204" pitchFamily="34" charset="0"/>
                <a:cs typeface="Tahoma" panose="020B0604030504040204" pitchFamily="34" charset="0"/>
              </a:rPr>
              <a:t>Main sociologists: Durkheim, Parsons</a:t>
            </a: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This is the most influential consensus theory in sociology. Durkheim says that we need to feel </a:t>
            </a:r>
            <a:r>
              <a:rPr lang="en-GB" b="1" dirty="0">
                <a:latin typeface="Tahoma" panose="020B0604030504040204" pitchFamily="34" charset="0"/>
                <a:ea typeface="Tahoma" panose="020B0604030504040204" pitchFamily="34" charset="0"/>
                <a:cs typeface="Tahoma" panose="020B0604030504040204" pitchFamily="34" charset="0"/>
              </a:rPr>
              <a:t>social solidarity</a:t>
            </a:r>
            <a:r>
              <a:rPr lang="en-GB" dirty="0">
                <a:latin typeface="Tahoma" panose="020B0604030504040204" pitchFamily="34" charset="0"/>
                <a:ea typeface="Tahoma" panose="020B0604030504040204" pitchFamily="34" charset="0"/>
                <a:cs typeface="Tahoma" panose="020B0604030504040204" pitchFamily="34" charset="0"/>
              </a:rPr>
              <a:t>, a feeling of belonging and a shared identity. People need to feel they have a place in society or this leads to </a:t>
            </a:r>
            <a:r>
              <a:rPr lang="en-GB" b="1" dirty="0">
                <a:latin typeface="Tahoma" panose="020B0604030504040204" pitchFamily="34" charset="0"/>
                <a:ea typeface="Tahoma" panose="020B0604030504040204" pitchFamily="34" charset="0"/>
                <a:cs typeface="Tahoma" panose="020B0604030504040204" pitchFamily="34" charset="0"/>
              </a:rPr>
              <a:t>anomie</a:t>
            </a:r>
            <a:r>
              <a:rPr lang="en-GB" dirty="0">
                <a:latin typeface="Tahoma" panose="020B0604030504040204" pitchFamily="34" charset="0"/>
                <a:ea typeface="Tahoma" panose="020B0604030504040204" pitchFamily="34" charset="0"/>
                <a:cs typeface="Tahoma" panose="020B0604030504040204" pitchFamily="34" charset="0"/>
              </a:rPr>
              <a:t>, a sense of normlessness or uncertainty how to behave.</a:t>
            </a:r>
          </a:p>
          <a:p>
            <a:r>
              <a:rPr lang="en-GB" dirty="0">
                <a:latin typeface="Tahoma" panose="020B0604030504040204" pitchFamily="34" charset="0"/>
                <a:ea typeface="Tahoma" panose="020B0604030504040204" pitchFamily="34" charset="0"/>
                <a:cs typeface="Tahoma" panose="020B0604030504040204" pitchFamily="34" charset="0"/>
              </a:rPr>
              <a:t>Parsons emphasised the role of </a:t>
            </a:r>
            <a:r>
              <a:rPr lang="en-GB" b="1" dirty="0">
                <a:latin typeface="Tahoma" panose="020B0604030504040204" pitchFamily="34" charset="0"/>
                <a:ea typeface="Tahoma" panose="020B0604030504040204" pitchFamily="34" charset="0"/>
                <a:cs typeface="Tahoma" panose="020B0604030504040204" pitchFamily="34" charset="0"/>
              </a:rPr>
              <a:t>socialisation </a:t>
            </a:r>
            <a:r>
              <a:rPr lang="en-GB" dirty="0">
                <a:latin typeface="Tahoma" panose="020B0604030504040204" pitchFamily="34" charset="0"/>
                <a:ea typeface="Tahoma" panose="020B0604030504040204" pitchFamily="34" charset="0"/>
                <a:cs typeface="Tahoma" panose="020B0604030504040204" pitchFamily="34" charset="0"/>
              </a:rPr>
              <a:t>in creating </a:t>
            </a:r>
            <a:r>
              <a:rPr lang="en-GB" b="1" dirty="0">
                <a:latin typeface="Tahoma" panose="020B0604030504040204" pitchFamily="34" charset="0"/>
                <a:ea typeface="Tahoma" panose="020B0604030504040204" pitchFamily="34" charset="0"/>
                <a:cs typeface="Tahoma" panose="020B0604030504040204" pitchFamily="34" charset="0"/>
              </a:rPr>
              <a:t>value consensus</a:t>
            </a:r>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 key institutions education, media, religion, families, peer groups</a:t>
            </a:r>
          </a:p>
          <a:p>
            <a:pPr marL="285750" indent="-285750">
              <a:buFontTx/>
              <a:buChar char="-"/>
            </a:pPr>
            <a:r>
              <a:rPr lang="en-GB" dirty="0">
                <a:latin typeface="Tahoma" panose="020B0604030504040204" pitchFamily="34" charset="0"/>
                <a:ea typeface="Tahoma" panose="020B0604030504040204" pitchFamily="34" charset="0"/>
                <a:cs typeface="Tahoma" panose="020B0604030504040204" pitchFamily="34" charset="0"/>
              </a:rPr>
              <a:t>Transmit norms and values to new generation ensuring stability</a:t>
            </a:r>
          </a:p>
          <a:p>
            <a:pPr marL="285750" indent="-285750">
              <a:buFontTx/>
              <a:buChar char="-"/>
            </a:pPr>
            <a:r>
              <a:rPr lang="en-GB" b="1" dirty="0">
                <a:latin typeface="Tahoma" panose="020B0604030504040204" pitchFamily="34" charset="0"/>
                <a:ea typeface="Tahoma" panose="020B0604030504040204" pitchFamily="34" charset="0"/>
                <a:cs typeface="Tahoma" panose="020B0604030504040204" pitchFamily="34" charset="0"/>
              </a:rPr>
              <a:t>Organic analogy </a:t>
            </a:r>
            <a:r>
              <a:rPr lang="en-GB" dirty="0">
                <a:latin typeface="Tahoma" panose="020B0604030504040204" pitchFamily="34" charset="0"/>
                <a:ea typeface="Tahoma" panose="020B0604030504040204" pitchFamily="34" charset="0"/>
                <a:cs typeface="Tahoma" panose="020B0604030504040204" pitchFamily="34" charset="0"/>
              </a:rPr>
              <a:t>– like a body, all have part to play</a:t>
            </a:r>
          </a:p>
          <a:p>
            <a:r>
              <a:rPr lang="en-GB" dirty="0">
                <a:latin typeface="Tahoma" panose="020B0604030504040204" pitchFamily="34" charset="0"/>
                <a:ea typeface="Tahoma" panose="020B0604030504040204" pitchFamily="34" charset="0"/>
                <a:cs typeface="Tahoma" panose="020B0604030504040204" pitchFamily="34" charset="0"/>
              </a:rPr>
              <a:t>Functionalism referred to as </a:t>
            </a:r>
            <a:r>
              <a:rPr lang="en-GB" b="1" dirty="0">
                <a:latin typeface="Tahoma" panose="020B0604030504040204" pitchFamily="34" charset="0"/>
                <a:ea typeface="Tahoma" panose="020B0604030504040204" pitchFamily="34" charset="0"/>
                <a:cs typeface="Tahoma" panose="020B0604030504040204" pitchFamily="34" charset="0"/>
              </a:rPr>
              <a:t>structural theory </a:t>
            </a:r>
            <a:r>
              <a:rPr lang="en-GB" dirty="0">
                <a:latin typeface="Tahoma" panose="020B0604030504040204" pitchFamily="34" charset="0"/>
                <a:ea typeface="Tahoma" panose="020B0604030504040204" pitchFamily="34" charset="0"/>
                <a:cs typeface="Tahoma" panose="020B0604030504040204" pitchFamily="34" charset="0"/>
              </a:rPr>
              <a:t>as see parts of society linked as a structure, or relying on each other.</a:t>
            </a:r>
          </a:p>
        </p:txBody>
      </p:sp>
      <p:sp>
        <p:nvSpPr>
          <p:cNvPr id="3" name="Rectangle 2">
            <a:extLst>
              <a:ext uri="{FF2B5EF4-FFF2-40B4-BE49-F238E27FC236}">
                <a16:creationId xmlns:a16="http://schemas.microsoft.com/office/drawing/2014/main" id="{69EC8EB3-388B-4E97-90A3-E814CA03032E}"/>
              </a:ext>
            </a:extLst>
          </p:cNvPr>
          <p:cNvSpPr/>
          <p:nvPr/>
        </p:nvSpPr>
        <p:spPr>
          <a:xfrm>
            <a:off x="467544" y="4011335"/>
            <a:ext cx="3491880" cy="369332"/>
          </a:xfrm>
          <a:prstGeom prst="rect">
            <a:avLst/>
          </a:prstGeom>
        </p:spPr>
        <p:txBody>
          <a:bodyPr wrap="square">
            <a:spAutoFit/>
          </a:bodyPr>
          <a:lstStyle/>
          <a:p>
            <a:r>
              <a:rPr lang="en-GB" dirty="0">
                <a:hlinkClick r:id="rId3"/>
              </a:rPr>
              <a:t>Functionalist Theory</a:t>
            </a:r>
            <a:r>
              <a:rPr lang="en-GB" dirty="0"/>
              <a:t> </a:t>
            </a:r>
          </a:p>
        </p:txBody>
      </p:sp>
    </p:spTree>
    <p:extLst>
      <p:ext uri="{BB962C8B-B14F-4D97-AF65-F5344CB8AC3E}">
        <p14:creationId xmlns:p14="http://schemas.microsoft.com/office/powerpoint/2010/main" val="823272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88640"/>
            <a:ext cx="7992888" cy="369332"/>
          </a:xfrm>
          <a:prstGeom prst="rect">
            <a:avLst/>
          </a:prstGeom>
          <a:solidFill>
            <a:schemeClr val="accent6"/>
          </a:solidFill>
        </p:spPr>
        <p:txBody>
          <a:bodyPr wrap="square" rtlCol="0">
            <a:spAutoFit/>
          </a:bodyPr>
          <a:lstStyle/>
          <a:p>
            <a:pPr algn="ctr"/>
            <a:r>
              <a:rPr lang="en-GB" dirty="0">
                <a:solidFill>
                  <a:schemeClr val="bg1"/>
                </a:solidFill>
                <a:latin typeface="Tahoma" panose="020B0604030504040204" pitchFamily="34" charset="0"/>
                <a:ea typeface="Tahoma" panose="020B0604030504040204" pitchFamily="34" charset="0"/>
                <a:cs typeface="Tahoma" panose="020B0604030504040204" pitchFamily="34" charset="0"/>
              </a:rPr>
              <a:t>Functionalism</a:t>
            </a:r>
          </a:p>
        </p:txBody>
      </p:sp>
      <p:sp>
        <p:nvSpPr>
          <p:cNvPr id="5" name="TextBox 4"/>
          <p:cNvSpPr txBox="1"/>
          <p:nvPr/>
        </p:nvSpPr>
        <p:spPr>
          <a:xfrm>
            <a:off x="539552" y="557972"/>
            <a:ext cx="7920880" cy="1754326"/>
          </a:xfrm>
          <a:prstGeom prst="rect">
            <a:avLst/>
          </a:prstGeom>
          <a:noFill/>
        </p:spPr>
        <p:txBody>
          <a:bodyPr wrap="square" rtlCol="0">
            <a:spAutoFit/>
          </a:bodyPr>
          <a:lstStyle/>
          <a:p>
            <a:r>
              <a:rPr lang="en-GB" dirty="0">
                <a:latin typeface="Tahoma" panose="020B0604030504040204" pitchFamily="34" charset="0"/>
                <a:ea typeface="Tahoma" panose="020B0604030504040204" pitchFamily="34" charset="0"/>
                <a:cs typeface="Tahoma" panose="020B0604030504040204" pitchFamily="34" charset="0"/>
              </a:rPr>
              <a:t>Functionalists analyse social institutions in terms of their function (role or purpose) they perform for society </a:t>
            </a:r>
            <a:r>
              <a:rPr lang="en-GB" dirty="0" err="1">
                <a:latin typeface="Tahoma" panose="020B0604030504040204" pitchFamily="34" charset="0"/>
                <a:ea typeface="Tahoma" panose="020B0604030504040204" pitchFamily="34" charset="0"/>
                <a:cs typeface="Tahoma" panose="020B0604030504040204" pitchFamily="34" charset="0"/>
              </a:rPr>
              <a:t>eg.</a:t>
            </a:r>
            <a:r>
              <a:rPr lang="en-GB" dirty="0">
                <a:latin typeface="Tahoma" panose="020B0604030504040204" pitchFamily="34" charset="0"/>
                <a:ea typeface="Tahoma" panose="020B0604030504040204" pitchFamily="34" charset="0"/>
                <a:cs typeface="Tahoma" panose="020B0604030504040204" pitchFamily="34" charset="0"/>
              </a:rPr>
              <a:t>, Durkheim saw religion as creating a sense of solidarity through shared worship and shared symbols, creating a feeling of belonging.</a:t>
            </a: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Parsons saw society as a social system – AGIL – shown below</a:t>
            </a:r>
          </a:p>
        </p:txBody>
      </p:sp>
      <p:pic>
        <p:nvPicPr>
          <p:cNvPr id="1028" name="Picture 4" descr="Study Notes for sociology @ abhipedia Powered by ABHIMANU I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8654" y="2348880"/>
            <a:ext cx="4838700" cy="401955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ular Callout 2"/>
          <p:cNvSpPr/>
          <p:nvPr/>
        </p:nvSpPr>
        <p:spPr>
          <a:xfrm>
            <a:off x="323528" y="2636912"/>
            <a:ext cx="1584176" cy="1296144"/>
          </a:xfrm>
          <a:prstGeom prst="wedgeRoundRectCallout">
            <a:avLst>
              <a:gd name="adj1" fmla="val 83065"/>
              <a:gd name="adj2" fmla="val 1632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Institutions that help people adapt to environment and also environment to needs </a:t>
            </a:r>
            <a:r>
              <a:rPr lang="en-GB" sz="1200" dirty="0" err="1"/>
              <a:t>eg</a:t>
            </a:r>
            <a:r>
              <a:rPr lang="en-GB" sz="1200" dirty="0"/>
              <a:t> economy</a:t>
            </a:r>
          </a:p>
        </p:txBody>
      </p:sp>
      <p:sp>
        <p:nvSpPr>
          <p:cNvPr id="8" name="Rounded Rectangular Callout 7"/>
          <p:cNvSpPr/>
          <p:nvPr/>
        </p:nvSpPr>
        <p:spPr>
          <a:xfrm>
            <a:off x="317247" y="4550051"/>
            <a:ext cx="1584176" cy="1296144"/>
          </a:xfrm>
          <a:prstGeom prst="wedgeRoundRectCallout">
            <a:avLst>
              <a:gd name="adj1" fmla="val 83065"/>
              <a:gd name="adj2" fmla="val 1632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Institutions that help to pass on the culture </a:t>
            </a:r>
            <a:r>
              <a:rPr lang="en-GB" sz="1200" dirty="0" err="1"/>
              <a:t>eg</a:t>
            </a:r>
            <a:r>
              <a:rPr lang="en-GB" sz="1200" dirty="0"/>
              <a:t> families and education</a:t>
            </a:r>
          </a:p>
        </p:txBody>
      </p:sp>
      <p:sp>
        <p:nvSpPr>
          <p:cNvPr id="9" name="Rounded Rectangular Callout 8"/>
          <p:cNvSpPr/>
          <p:nvPr/>
        </p:nvSpPr>
        <p:spPr>
          <a:xfrm>
            <a:off x="7315841" y="2636912"/>
            <a:ext cx="1584176" cy="1296144"/>
          </a:xfrm>
          <a:prstGeom prst="wedgeRoundRectCallout">
            <a:avLst>
              <a:gd name="adj1" fmla="val -83801"/>
              <a:gd name="adj2" fmla="val 2594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Institutions that help organise people and decide society’s goals</a:t>
            </a:r>
          </a:p>
          <a:p>
            <a:pPr algn="ctr"/>
            <a:r>
              <a:rPr lang="en-GB" sz="1200" dirty="0" err="1"/>
              <a:t>Eg</a:t>
            </a:r>
            <a:r>
              <a:rPr lang="en-GB" sz="1200" dirty="0"/>
              <a:t> political parties</a:t>
            </a:r>
          </a:p>
        </p:txBody>
      </p:sp>
      <p:sp>
        <p:nvSpPr>
          <p:cNvPr id="10" name="Rounded Rectangular Callout 9"/>
          <p:cNvSpPr/>
          <p:nvPr/>
        </p:nvSpPr>
        <p:spPr>
          <a:xfrm>
            <a:off x="7350402" y="4376523"/>
            <a:ext cx="1584176" cy="1296144"/>
          </a:xfrm>
          <a:prstGeom prst="wedgeRoundRectCallout">
            <a:avLst>
              <a:gd name="adj1" fmla="val -83801"/>
              <a:gd name="adj2" fmla="val 2594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Institutions that help unify all other parts of society</a:t>
            </a:r>
          </a:p>
          <a:p>
            <a:pPr algn="ctr"/>
            <a:r>
              <a:rPr lang="en-GB" sz="1200" dirty="0" err="1"/>
              <a:t>Eg</a:t>
            </a:r>
            <a:r>
              <a:rPr lang="en-GB" sz="1200" dirty="0"/>
              <a:t> religion</a:t>
            </a:r>
          </a:p>
        </p:txBody>
      </p:sp>
    </p:spTree>
    <p:extLst>
      <p:ext uri="{BB962C8B-B14F-4D97-AF65-F5344CB8AC3E}">
        <p14:creationId xmlns:p14="http://schemas.microsoft.com/office/powerpoint/2010/main" val="3262026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60648"/>
            <a:ext cx="7992888" cy="369332"/>
          </a:xfrm>
          <a:prstGeom prst="rect">
            <a:avLst/>
          </a:prstGeom>
          <a:solidFill>
            <a:schemeClr val="accent6"/>
          </a:solidFill>
        </p:spPr>
        <p:txBody>
          <a:bodyPr wrap="square" rtlCol="0">
            <a:spAutoFit/>
          </a:bodyPr>
          <a:lstStyle/>
          <a:p>
            <a:pPr algn="ctr"/>
            <a:r>
              <a:rPr lang="en-GB" dirty="0">
                <a:solidFill>
                  <a:schemeClr val="bg1"/>
                </a:solidFill>
                <a:latin typeface="Tahoma" panose="020B0604030504040204" pitchFamily="34" charset="0"/>
                <a:ea typeface="Tahoma" panose="020B0604030504040204" pitchFamily="34" charset="0"/>
                <a:cs typeface="Tahoma" panose="020B0604030504040204" pitchFamily="34" charset="0"/>
              </a:rPr>
              <a:t>Functionalism evaluation</a:t>
            </a:r>
          </a:p>
        </p:txBody>
      </p:sp>
      <p:graphicFrame>
        <p:nvGraphicFramePr>
          <p:cNvPr id="3" name="Table 2"/>
          <p:cNvGraphicFramePr>
            <a:graphicFrameLocks noGrp="1"/>
          </p:cNvGraphicFramePr>
          <p:nvPr>
            <p:extLst>
              <p:ext uri="{D42A27DB-BD31-4B8C-83A1-F6EECF244321}">
                <p14:modId xmlns:p14="http://schemas.microsoft.com/office/powerpoint/2010/main" val="4097885477"/>
              </p:ext>
            </p:extLst>
          </p:nvPr>
        </p:nvGraphicFramePr>
        <p:xfrm>
          <a:off x="1524000" y="1397000"/>
          <a:ext cx="6096000" cy="32054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808004756"/>
                    </a:ext>
                  </a:extLst>
                </a:gridCol>
                <a:gridCol w="3048000">
                  <a:extLst>
                    <a:ext uri="{9D8B030D-6E8A-4147-A177-3AD203B41FA5}">
                      <a16:colId xmlns:a16="http://schemas.microsoft.com/office/drawing/2014/main" val="3870502842"/>
                    </a:ext>
                  </a:extLst>
                </a:gridCol>
              </a:tblGrid>
              <a:tr h="370840">
                <a:tc>
                  <a:txBody>
                    <a:bodyPr/>
                    <a:lstStyle/>
                    <a:p>
                      <a:r>
                        <a:rPr lang="en-GB" dirty="0"/>
                        <a:t>Strengths </a:t>
                      </a:r>
                    </a:p>
                  </a:txBody>
                  <a:tcPr/>
                </a:tc>
                <a:tc>
                  <a:txBody>
                    <a:bodyPr/>
                    <a:lstStyle/>
                    <a:p>
                      <a:r>
                        <a:rPr lang="en-GB" dirty="0"/>
                        <a:t>Weaknesses</a:t>
                      </a:r>
                    </a:p>
                  </a:txBody>
                  <a:tcPr/>
                </a:tc>
                <a:extLst>
                  <a:ext uri="{0D108BD9-81ED-4DB2-BD59-A6C34878D82A}">
                    <a16:rowId xmlns:a16="http://schemas.microsoft.com/office/drawing/2014/main" val="3083576423"/>
                  </a:ext>
                </a:extLst>
              </a:tr>
              <a:tr h="370840">
                <a:tc>
                  <a:txBody>
                    <a:bodyPr/>
                    <a:lstStyle/>
                    <a:p>
                      <a:pPr marL="285750" indent="-285750">
                        <a:buFont typeface="Arial" panose="020B0604020202020204" pitchFamily="34" charset="0"/>
                        <a:buChar char="•"/>
                      </a:pPr>
                      <a:r>
                        <a:rPr lang="en-GB" dirty="0"/>
                        <a:t>Most influential up to 1950s</a:t>
                      </a:r>
                    </a:p>
                    <a:p>
                      <a:pPr marL="285750" indent="-285750">
                        <a:buFont typeface="Arial" panose="020B0604020202020204" pitchFamily="34" charset="0"/>
                        <a:buChar char="•"/>
                      </a:pPr>
                      <a:r>
                        <a:rPr lang="en-GB" dirty="0"/>
                        <a:t>Useful to analyse</a:t>
                      </a:r>
                      <a:r>
                        <a:rPr lang="en-GB" baseline="0" dirty="0"/>
                        <a:t> how different parts of society work together to provide for members’ needs</a:t>
                      </a:r>
                    </a:p>
                    <a:p>
                      <a:pPr marL="285750" indent="-285750">
                        <a:buFont typeface="Arial" panose="020B0604020202020204" pitchFamily="34" charset="0"/>
                        <a:buChar char="•"/>
                      </a:pPr>
                      <a:r>
                        <a:rPr lang="en-GB" baseline="0" dirty="0"/>
                        <a:t>Highlights how societies are more effective when people co-operate</a:t>
                      </a:r>
                      <a:endParaRPr lang="en-GB" dirty="0"/>
                    </a:p>
                  </a:txBody>
                  <a:tcPr/>
                </a:tc>
                <a:tc>
                  <a:txBody>
                    <a:bodyPr/>
                    <a:lstStyle/>
                    <a:p>
                      <a:pPr marL="285750" indent="-285750">
                        <a:buFont typeface="Arial" panose="020B0604020202020204" pitchFamily="34" charset="0"/>
                        <a:buChar char="•"/>
                      </a:pPr>
                      <a:r>
                        <a:rPr lang="en-GB" dirty="0"/>
                        <a:t>Lost support with modern day sociologists</a:t>
                      </a:r>
                      <a:r>
                        <a:rPr lang="en-GB" baseline="0" dirty="0"/>
                        <a:t> </a:t>
                      </a:r>
                    </a:p>
                    <a:p>
                      <a:pPr marL="285750" indent="-285750">
                        <a:buFont typeface="Arial" panose="020B0604020202020204" pitchFamily="34" charset="0"/>
                        <a:buChar char="•"/>
                      </a:pPr>
                      <a:r>
                        <a:rPr lang="en-GB" baseline="0" dirty="0"/>
                        <a:t>Fails to explain conflicts</a:t>
                      </a:r>
                    </a:p>
                    <a:p>
                      <a:pPr marL="285750" indent="-285750">
                        <a:buFont typeface="Arial" panose="020B0604020202020204" pitchFamily="34" charset="0"/>
                        <a:buChar char="•"/>
                      </a:pPr>
                      <a:r>
                        <a:rPr lang="en-GB" baseline="0" dirty="0"/>
                        <a:t>Assumes society benefits everyone equally</a:t>
                      </a:r>
                    </a:p>
                    <a:p>
                      <a:pPr marL="285750" indent="-285750">
                        <a:buFont typeface="Arial" panose="020B0604020202020204" pitchFamily="34" charset="0"/>
                        <a:buChar char="•"/>
                      </a:pPr>
                      <a:r>
                        <a:rPr lang="en-GB" baseline="0" dirty="0"/>
                        <a:t>Clashes in differing cultural norms and values </a:t>
                      </a:r>
                      <a:r>
                        <a:rPr lang="en-GB" baseline="0" dirty="0" err="1"/>
                        <a:t>eg</a:t>
                      </a:r>
                      <a:r>
                        <a:rPr lang="en-GB" baseline="0" dirty="0"/>
                        <a:t> role of women, homosexuality</a:t>
                      </a:r>
                    </a:p>
                    <a:p>
                      <a:pPr marL="285750" indent="-285750">
                        <a:buFont typeface="Arial" panose="020B0604020202020204" pitchFamily="34" charset="0"/>
                        <a:buChar char="•"/>
                      </a:pPr>
                      <a:r>
                        <a:rPr lang="en-GB" baseline="0" dirty="0"/>
                        <a:t>Appears to support the ideologies of the powerful</a:t>
                      </a:r>
                      <a:endParaRPr lang="en-GB" dirty="0"/>
                    </a:p>
                  </a:txBody>
                  <a:tcPr/>
                </a:tc>
                <a:extLst>
                  <a:ext uri="{0D108BD9-81ED-4DB2-BD59-A6C34878D82A}">
                    <a16:rowId xmlns:a16="http://schemas.microsoft.com/office/drawing/2014/main" val="3134835979"/>
                  </a:ext>
                </a:extLst>
              </a:tr>
            </a:tbl>
          </a:graphicData>
        </a:graphic>
      </p:graphicFrame>
      <p:pic>
        <p:nvPicPr>
          <p:cNvPr id="2056" name="Picture 8" descr="Thumbs up, down - HoustonChronicle.co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000"/>
          <a:stretch/>
        </p:blipFill>
        <p:spPr bwMode="auto">
          <a:xfrm flipH="1">
            <a:off x="-60177" y="2436741"/>
            <a:ext cx="1584177" cy="12802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Thumbs up, down - HoustonChronicle.co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r="50000" b="-6026"/>
          <a:stretch/>
        </p:blipFill>
        <p:spPr bwMode="auto">
          <a:xfrm flipH="1">
            <a:off x="7740353" y="2359594"/>
            <a:ext cx="1584173" cy="1357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742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260648"/>
            <a:ext cx="7992888" cy="369332"/>
          </a:xfrm>
          <a:prstGeom prst="rect">
            <a:avLst/>
          </a:prstGeom>
          <a:solidFill>
            <a:schemeClr val="accent6"/>
          </a:solidFill>
        </p:spPr>
        <p:txBody>
          <a:bodyPr wrap="square" rtlCol="0">
            <a:spAutoFit/>
          </a:bodyPr>
          <a:lstStyle/>
          <a:p>
            <a:pPr algn="ctr"/>
            <a:r>
              <a:rPr lang="en-GB" dirty="0">
                <a:solidFill>
                  <a:schemeClr val="bg1"/>
                </a:solidFill>
                <a:latin typeface="Tahoma" panose="020B0604030504040204" pitchFamily="34" charset="0"/>
                <a:ea typeface="Tahoma" panose="020B0604030504040204" pitchFamily="34" charset="0"/>
                <a:cs typeface="Tahoma" panose="020B0604030504040204" pitchFamily="34" charset="0"/>
              </a:rPr>
              <a:t>New right</a:t>
            </a:r>
          </a:p>
        </p:txBody>
      </p:sp>
      <p:sp>
        <p:nvSpPr>
          <p:cNvPr id="3" name="TextBox 2"/>
          <p:cNvSpPr txBox="1"/>
          <p:nvPr/>
        </p:nvSpPr>
        <p:spPr>
          <a:xfrm>
            <a:off x="611559" y="707622"/>
            <a:ext cx="8044395" cy="2585323"/>
          </a:xfrm>
          <a:prstGeom prst="rect">
            <a:avLst/>
          </a:prstGeom>
          <a:noFill/>
        </p:spPr>
        <p:txBody>
          <a:bodyPr wrap="square" rtlCol="0">
            <a:spAutoFit/>
          </a:bodyPr>
          <a:lstStyle/>
          <a:p>
            <a:r>
              <a:rPr lang="en-GB" dirty="0">
                <a:latin typeface="Tahoma" panose="020B0604030504040204" pitchFamily="34" charset="0"/>
                <a:ea typeface="Tahoma" panose="020B0604030504040204" pitchFamily="34" charset="0"/>
                <a:cs typeface="Tahoma" panose="020B0604030504040204" pitchFamily="34" charset="0"/>
              </a:rPr>
              <a:t>Main sociologist: Murray</a:t>
            </a: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The </a:t>
            </a:r>
            <a:r>
              <a:rPr lang="en-GB" b="1" dirty="0">
                <a:latin typeface="Tahoma" panose="020B0604030504040204" pitchFamily="34" charset="0"/>
                <a:ea typeface="Tahoma" panose="020B0604030504040204" pitchFamily="34" charset="0"/>
                <a:cs typeface="Tahoma" panose="020B0604030504040204" pitchFamily="34" charset="0"/>
              </a:rPr>
              <a:t>New Right </a:t>
            </a:r>
            <a:r>
              <a:rPr lang="en-GB" dirty="0">
                <a:latin typeface="Tahoma" panose="020B0604030504040204" pitchFamily="34" charset="0"/>
                <a:ea typeface="Tahoma" panose="020B0604030504040204" pitchFamily="34" charset="0"/>
                <a:cs typeface="Tahoma" panose="020B0604030504040204" pitchFamily="34" charset="0"/>
              </a:rPr>
              <a:t>is a political viewpoint more than a                                   sociological theory, based on ideas by economist                                              Adam Smith (18</a:t>
            </a:r>
            <a:r>
              <a:rPr lang="en-GB" baseline="30000" dirty="0">
                <a:latin typeface="Tahoma" panose="020B0604030504040204" pitchFamily="34" charset="0"/>
                <a:ea typeface="Tahoma" panose="020B0604030504040204" pitchFamily="34" charset="0"/>
                <a:cs typeface="Tahoma" panose="020B0604030504040204" pitchFamily="34" charset="0"/>
              </a:rPr>
              <a:t>th</a:t>
            </a:r>
            <a:r>
              <a:rPr lang="en-GB" dirty="0">
                <a:latin typeface="Tahoma" panose="020B0604030504040204" pitchFamily="34" charset="0"/>
                <a:ea typeface="Tahoma" panose="020B0604030504040204" pitchFamily="34" charset="0"/>
                <a:cs typeface="Tahoma" panose="020B0604030504040204" pitchFamily="34" charset="0"/>
              </a:rPr>
              <a:t> century) – capitalist societies work                               best when there is a free market. This means that                                       government should not interfere by, for example, setting wage limits or restricting trade (</a:t>
            </a:r>
            <a:r>
              <a:rPr lang="en-GB" dirty="0" err="1">
                <a:latin typeface="Tahoma" panose="020B0604030504040204" pitchFamily="34" charset="0"/>
                <a:ea typeface="Tahoma" panose="020B0604030504040204" pitchFamily="34" charset="0"/>
                <a:cs typeface="Tahoma" panose="020B0604030504040204" pitchFamily="34" charset="0"/>
              </a:rPr>
              <a:t>eg</a:t>
            </a:r>
            <a:r>
              <a:rPr lang="en-GB" dirty="0">
                <a:latin typeface="Tahoma" panose="020B0604030504040204" pitchFamily="34" charset="0"/>
                <a:ea typeface="Tahoma" panose="020B0604030504040204" pitchFamily="34" charset="0"/>
                <a:cs typeface="Tahoma" panose="020B0604030504040204" pitchFamily="34" charset="0"/>
              </a:rPr>
              <a:t> train companies compete).</a:t>
            </a:r>
          </a:p>
          <a:p>
            <a:r>
              <a:rPr lang="en-GB" dirty="0">
                <a:latin typeface="Tahoma" panose="020B0604030504040204" pitchFamily="34" charset="0"/>
                <a:ea typeface="Tahoma" panose="020B0604030504040204" pitchFamily="34" charset="0"/>
                <a:cs typeface="Tahoma" panose="020B0604030504040204" pitchFamily="34" charset="0"/>
              </a:rPr>
              <a:t>Smith described the ‘hidden hand of the market’ – supply and demand</a:t>
            </a:r>
          </a:p>
        </p:txBody>
      </p:sp>
      <p:pic>
        <p:nvPicPr>
          <p:cNvPr id="3074" name="Picture 2" descr="Supply and demand zon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09620" y="836712"/>
            <a:ext cx="2146335" cy="150243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93304" y="3316213"/>
            <a:ext cx="8173416" cy="2308324"/>
          </a:xfrm>
          <a:prstGeom prst="rect">
            <a:avLst/>
          </a:prstGeom>
          <a:noFill/>
        </p:spPr>
        <p:txBody>
          <a:bodyPr wrap="square" rtlCol="0">
            <a:spAutoFit/>
          </a:bodyPr>
          <a:lstStyle/>
          <a:p>
            <a:r>
              <a:rPr lang="en-GB" dirty="0">
                <a:latin typeface="Tahoma" panose="020B0604030504040204" pitchFamily="34" charset="0"/>
                <a:ea typeface="Tahoma" panose="020B0604030504040204" pitchFamily="34" charset="0"/>
                <a:cs typeface="Tahoma" panose="020B0604030504040204" pitchFamily="34" charset="0"/>
              </a:rPr>
              <a:t>Revived in 1944 by thinkers such as Hayek who claimed this gives individuals freedom. Although state systems to protect people to stop poverty and unemployment may be well meaning it is bad for society as a whole, causes more problems.</a:t>
            </a:r>
          </a:p>
          <a:p>
            <a:r>
              <a:rPr lang="en-GB" dirty="0">
                <a:latin typeface="Tahoma" panose="020B0604030504040204" pitchFamily="34" charset="0"/>
                <a:ea typeface="Tahoma" panose="020B0604030504040204" pitchFamily="34" charset="0"/>
                <a:cs typeface="Tahoma" panose="020B0604030504040204" pitchFamily="34" charset="0"/>
              </a:rPr>
              <a:t>Hayek disagreed with nationalised companies such as electricity and saw the           			welfare state as a ‘road to serfdom’ (benefit reliant)</a:t>
            </a:r>
          </a:p>
          <a:p>
            <a:r>
              <a:rPr lang="en-GB" dirty="0">
                <a:latin typeface="Tahoma" panose="020B0604030504040204" pitchFamily="34" charset="0"/>
                <a:ea typeface="Tahoma" panose="020B0604030504040204" pitchFamily="34" charset="0"/>
                <a:cs typeface="Tahoma" panose="020B0604030504040204" pitchFamily="34" charset="0"/>
              </a:rPr>
              <a:t>			Influenced Margaret Thatcher – Prime Minister 							1979-1990</a:t>
            </a:r>
          </a:p>
        </p:txBody>
      </p:sp>
      <p:pic>
        <p:nvPicPr>
          <p:cNvPr id="3076" name="Picture 4" descr="Thatcher in her own words: Quotes from the Iron Lady - ITV Ne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7504" y="5160383"/>
            <a:ext cx="2880320" cy="1637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8043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940753FE5BA04FB22CABDE526E3C2B" ma:contentTypeVersion="13" ma:contentTypeDescription="Create a new document." ma:contentTypeScope="" ma:versionID="2948e6795771088e2217c8b414689d33">
  <xsd:schema xmlns:xsd="http://www.w3.org/2001/XMLSchema" xmlns:xs="http://www.w3.org/2001/XMLSchema" xmlns:p="http://schemas.microsoft.com/office/2006/metadata/properties" xmlns:ns3="b6dbbf1a-6d86-4863-ab99-0bc1119a0cb6" xmlns:ns4="997f4029-61c2-4882-a28a-3d5fcae65684" targetNamespace="http://schemas.microsoft.com/office/2006/metadata/properties" ma:root="true" ma:fieldsID="ab86e4fe613b5e0a5ab30608c9201006" ns3:_="" ns4:_="">
    <xsd:import namespace="b6dbbf1a-6d86-4863-ab99-0bc1119a0cb6"/>
    <xsd:import namespace="997f4029-61c2-4882-a28a-3d5fcae6568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AutoKeyPoints" minOccurs="0"/>
                <xsd:element ref="ns4:MediaServiceKeyPoints" minOccurs="0"/>
                <xsd:element ref="ns4:MediaServiceGenerationTime" minOccurs="0"/>
                <xsd:element ref="ns4:MediaServiceEventHashCode" minOccurs="0"/>
                <xsd:element ref="ns4:MediaServiceDateTake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dbbf1a-6d86-4863-ab99-0bc1119a0cb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7f4029-61c2-4882-a28a-3d5fcae6568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F052903-DEAA-4BBE-AA99-08C06D05B5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dbbf1a-6d86-4863-ab99-0bc1119a0cb6"/>
    <ds:schemaRef ds:uri="997f4029-61c2-4882-a28a-3d5fcae656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268A52B-C3F4-46CA-B3F1-E86A8CC40BD6}">
  <ds:schemaRefs>
    <ds:schemaRef ds:uri="http://schemas.microsoft.com/sharepoint/v3/contenttype/forms"/>
  </ds:schemaRefs>
</ds:datastoreItem>
</file>

<file path=customXml/itemProps3.xml><?xml version="1.0" encoding="utf-8"?>
<ds:datastoreItem xmlns:ds="http://schemas.openxmlformats.org/officeDocument/2006/customXml" ds:itemID="{8050B974-0634-4A03-A028-4F3D1B36C1C3}">
  <ds:schemaRefs>
    <ds:schemaRef ds:uri="http://schemas.microsoft.com/office/2006/documentManagement/types"/>
    <ds:schemaRef ds:uri="http://schemas.microsoft.com/office/2006/metadata/properties"/>
    <ds:schemaRef ds:uri="http://purl.org/dc/dcmitype/"/>
    <ds:schemaRef ds:uri="http://purl.org/dc/terms/"/>
    <ds:schemaRef ds:uri="http://purl.org/dc/elements/1.1/"/>
    <ds:schemaRef ds:uri="997f4029-61c2-4882-a28a-3d5fcae65684"/>
    <ds:schemaRef ds:uri="http://schemas.microsoft.com/office/infopath/2007/PartnerControls"/>
    <ds:schemaRef ds:uri="http://www.w3.org/XML/1998/namespace"/>
    <ds:schemaRef ds:uri="http://schemas.openxmlformats.org/package/2006/metadata/core-properties"/>
    <ds:schemaRef ds:uri="b6dbbf1a-6d86-4863-ab99-0bc1119a0cb6"/>
  </ds:schemaRefs>
</ds:datastoreItem>
</file>

<file path=docProps/app.xml><?xml version="1.0" encoding="utf-8"?>
<Properties xmlns="http://schemas.openxmlformats.org/officeDocument/2006/extended-properties" xmlns:vt="http://schemas.openxmlformats.org/officeDocument/2006/docPropsVTypes">
  <TotalTime>1651</TotalTime>
  <Words>2165</Words>
  <Application>Microsoft Office PowerPoint</Application>
  <PresentationFormat>On-screen Show (4:3)</PresentationFormat>
  <Paragraphs>166</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Ifield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 Murphy-dunn</dc:creator>
  <cp:lastModifiedBy>C JARMAN</cp:lastModifiedBy>
  <cp:revision>51</cp:revision>
  <dcterms:created xsi:type="dcterms:W3CDTF">2014-11-05T11:46:01Z</dcterms:created>
  <dcterms:modified xsi:type="dcterms:W3CDTF">2022-06-20T13:48:17Z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0x01010074940753FE5BA04FB22CABDE526E3C2B</vt:lpwstr>
  </property>
</Properties>
</file>